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8" r:id="rId1"/>
  </p:sldMasterIdLst>
  <p:notesMasterIdLst>
    <p:notesMasterId r:id="rId68"/>
  </p:notesMasterIdLst>
  <p:sldIdLst>
    <p:sldId id="333" r:id="rId2"/>
    <p:sldId id="334" r:id="rId3"/>
    <p:sldId id="786" r:id="rId4"/>
    <p:sldId id="785" r:id="rId5"/>
    <p:sldId id="752" r:id="rId6"/>
    <p:sldId id="753" r:id="rId7"/>
    <p:sldId id="754" r:id="rId8"/>
    <p:sldId id="755" r:id="rId9"/>
    <p:sldId id="756" r:id="rId10"/>
    <p:sldId id="744" r:id="rId11"/>
    <p:sldId id="757" r:id="rId12"/>
    <p:sldId id="759" r:id="rId13"/>
    <p:sldId id="787" r:id="rId14"/>
    <p:sldId id="761" r:id="rId15"/>
    <p:sldId id="762" r:id="rId16"/>
    <p:sldId id="746" r:id="rId17"/>
    <p:sldId id="747" r:id="rId18"/>
    <p:sldId id="748" r:id="rId19"/>
    <p:sldId id="799" r:id="rId20"/>
    <p:sldId id="758" r:id="rId21"/>
    <p:sldId id="801" r:id="rId22"/>
    <p:sldId id="802" r:id="rId23"/>
    <p:sldId id="763" r:id="rId24"/>
    <p:sldId id="764" r:id="rId25"/>
    <p:sldId id="765" r:id="rId26"/>
    <p:sldId id="766" r:id="rId27"/>
    <p:sldId id="810" r:id="rId28"/>
    <p:sldId id="760" r:id="rId29"/>
    <p:sldId id="803" r:id="rId30"/>
    <p:sldId id="745" r:id="rId31"/>
    <p:sldId id="812" r:id="rId32"/>
    <p:sldId id="813" r:id="rId33"/>
    <p:sldId id="750" r:id="rId34"/>
    <p:sldId id="814" r:id="rId35"/>
    <p:sldId id="788" r:id="rId36"/>
    <p:sldId id="789" r:id="rId37"/>
    <p:sldId id="807" r:id="rId38"/>
    <p:sldId id="791" r:id="rId39"/>
    <p:sldId id="811" r:id="rId40"/>
    <p:sldId id="806" r:id="rId41"/>
    <p:sldId id="809" r:id="rId42"/>
    <p:sldId id="808" r:id="rId43"/>
    <p:sldId id="790" r:id="rId44"/>
    <p:sldId id="751" r:id="rId45"/>
    <p:sldId id="735" r:id="rId46"/>
    <p:sldId id="736" r:id="rId47"/>
    <p:sldId id="738" r:id="rId48"/>
    <p:sldId id="768" r:id="rId49"/>
    <p:sldId id="797" r:id="rId50"/>
    <p:sldId id="798" r:id="rId51"/>
    <p:sldId id="793" r:id="rId52"/>
    <p:sldId id="794" r:id="rId53"/>
    <p:sldId id="739" r:id="rId54"/>
    <p:sldId id="769" r:id="rId55"/>
    <p:sldId id="740" r:id="rId56"/>
    <p:sldId id="795" r:id="rId57"/>
    <p:sldId id="776" r:id="rId58"/>
    <p:sldId id="805" r:id="rId59"/>
    <p:sldId id="804" r:id="rId60"/>
    <p:sldId id="767" r:id="rId61"/>
    <p:sldId id="741" r:id="rId62"/>
    <p:sldId id="778" r:id="rId63"/>
    <p:sldId id="779" r:id="rId64"/>
    <p:sldId id="780" r:id="rId65"/>
    <p:sldId id="781" r:id="rId66"/>
    <p:sldId id="796" r:id="rId67"/>
  </p:sldIdLst>
  <p:sldSz cx="9144000" cy="6858000" type="screen4x3"/>
  <p:notesSz cx="7023100" cy="9309100"/>
  <p:defaultTex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3" autoAdjust="0"/>
    <p:restoredTop sz="91636" autoAdjust="0"/>
  </p:normalViewPr>
  <p:slideViewPr>
    <p:cSldViewPr>
      <p:cViewPr varScale="1">
        <p:scale>
          <a:sx n="80" d="100"/>
          <a:sy n="80" d="100"/>
        </p:scale>
        <p:origin x="16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1289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Times New Roman" charset="0"/>
                <a:cs typeface="Arial" charset="0"/>
              </a:defRPr>
            </a:lvl1pPr>
          </a:lstStyle>
          <a:p>
            <a:pPr>
              <a:defRPr/>
            </a:pPr>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smtClean="0">
                <a:latin typeface="Times New Roman" charset="0"/>
                <a:cs typeface="Arial" charset="0"/>
              </a:defRPr>
            </a:lvl1pPr>
          </a:lstStyle>
          <a:p>
            <a:pPr>
              <a:defRPr/>
            </a:pPr>
            <a:fld id="{43132B69-9C71-4ECA-BDED-CC34D4C803B7}" type="datetimeFigureOut">
              <a:rPr lang="en-US"/>
              <a:pPr>
                <a:defRPr/>
              </a:pPr>
              <a:t>9/21/2021</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pPr lvl="0"/>
            <a:endParaRPr lang="en-US" noProof="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atin typeface="Times New Roman" charset="0"/>
                <a:cs typeface="Arial" charset="0"/>
              </a:defRPr>
            </a:lvl1pPr>
          </a:lstStyle>
          <a:p>
            <a:pPr>
              <a:defRPr/>
            </a:pPr>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wrap="square" lIns="93324" tIns="46662" rIns="93324" bIns="46662" numCol="1" anchor="b" anchorCtr="0" compatLnSpc="1">
            <a:prstTxWarp prst="textNoShape">
              <a:avLst/>
            </a:prstTxWarp>
          </a:bodyPr>
          <a:lstStyle>
            <a:lvl1pPr algn="r">
              <a:defRPr sz="1200"/>
            </a:lvl1pPr>
          </a:lstStyle>
          <a:p>
            <a:fld id="{B9CD0D88-AB5B-4A17-8D99-82907F637556}" type="slidenum">
              <a:rPr lang="en-US" altLang="en-US"/>
              <a:pPr/>
              <a:t>‹#›</a:t>
            </a:fld>
            <a:endParaRPr lang="en-US" altLang="en-US"/>
          </a:p>
        </p:txBody>
      </p:sp>
    </p:spTree>
    <p:extLst>
      <p:ext uri="{BB962C8B-B14F-4D97-AF65-F5344CB8AC3E}">
        <p14:creationId xmlns:p14="http://schemas.microsoft.com/office/powerpoint/2010/main" val="400914238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base R way of data wrangling: difficult</a:t>
            </a:r>
          </a:p>
          <a:p>
            <a:r>
              <a:rPr lang="en-US" dirty="0" err="1" smtClean="0"/>
              <a:t>str</a:t>
            </a:r>
            <a:r>
              <a:rPr lang="en-US" dirty="0" smtClean="0"/>
              <a:t>(iris)</a:t>
            </a:r>
          </a:p>
          <a:p>
            <a:r>
              <a:rPr lang="en-US" dirty="0" smtClean="0"/>
              <a:t>mean(</a:t>
            </a:r>
            <a:r>
              <a:rPr lang="en-US" dirty="0" err="1" smtClean="0"/>
              <a:t>iris$Sepal.Length</a:t>
            </a:r>
            <a:r>
              <a:rPr lang="en-US" dirty="0" smtClean="0"/>
              <a:t>)</a:t>
            </a:r>
          </a:p>
          <a:p>
            <a:r>
              <a:rPr lang="en-US" dirty="0" smtClean="0"/>
              <a:t>mean(iris[</a:t>
            </a:r>
            <a:r>
              <a:rPr lang="en-US" dirty="0" err="1" smtClean="0"/>
              <a:t>Petal.Length</a:t>
            </a:r>
            <a:r>
              <a:rPr lang="en-US" dirty="0" smtClean="0"/>
              <a:t>&gt;3.0,]$</a:t>
            </a:r>
            <a:r>
              <a:rPr lang="en-US" dirty="0" err="1" smtClean="0"/>
              <a:t>Sepal.Length</a:t>
            </a:r>
            <a:r>
              <a:rPr lang="en-US" dirty="0" smtClean="0"/>
              <a:t>)</a:t>
            </a:r>
          </a:p>
          <a:p>
            <a:r>
              <a:rPr lang="en-US" dirty="0" smtClean="0"/>
              <a:t>mean(iris[</a:t>
            </a:r>
            <a:r>
              <a:rPr lang="en-US" dirty="0" err="1" smtClean="0"/>
              <a:t>iris$Petal.Length</a:t>
            </a:r>
            <a:r>
              <a:rPr lang="en-US" dirty="0" smtClean="0"/>
              <a:t>&gt;3.0,]$</a:t>
            </a:r>
            <a:r>
              <a:rPr lang="en-US" dirty="0" err="1" smtClean="0"/>
              <a:t>Sepal.Length</a:t>
            </a:r>
            <a:r>
              <a:rPr lang="en-US" dirty="0" smtClean="0"/>
              <a:t>)</a:t>
            </a:r>
          </a:p>
          <a:p>
            <a:r>
              <a:rPr lang="en-US" dirty="0" smtClean="0"/>
              <a:t>iris[</a:t>
            </a:r>
            <a:r>
              <a:rPr lang="en-US" dirty="0" err="1" smtClean="0"/>
              <a:t>iris$Petal.Length</a:t>
            </a:r>
            <a:r>
              <a:rPr lang="en-US" dirty="0" smtClean="0"/>
              <a:t>&gt;3.0,]</a:t>
            </a:r>
          </a:p>
          <a:p>
            <a:r>
              <a:rPr lang="en-US" dirty="0" smtClean="0"/>
              <a:t>mean(iris[</a:t>
            </a:r>
            <a:r>
              <a:rPr lang="en-US" dirty="0" err="1" smtClean="0"/>
              <a:t>iris$Petal.Length</a:t>
            </a:r>
            <a:r>
              <a:rPr lang="en-US" dirty="0" smtClean="0"/>
              <a:t>&gt;3.0,1:2])</a:t>
            </a:r>
          </a:p>
          <a:p>
            <a:r>
              <a:rPr lang="en-US" dirty="0" smtClean="0"/>
              <a:t>iris[</a:t>
            </a:r>
            <a:r>
              <a:rPr lang="en-US" dirty="0" err="1" smtClean="0"/>
              <a:t>iris$Petal.Length</a:t>
            </a:r>
            <a:r>
              <a:rPr lang="en-US" dirty="0" smtClean="0"/>
              <a:t>&gt;3.0,1:2]</a:t>
            </a:r>
          </a:p>
          <a:p>
            <a:r>
              <a:rPr lang="en-US" dirty="0" smtClean="0"/>
              <a:t>apply(iris[</a:t>
            </a:r>
            <a:r>
              <a:rPr lang="en-US" dirty="0" err="1" smtClean="0"/>
              <a:t>iris$Petal.Length</a:t>
            </a:r>
            <a:r>
              <a:rPr lang="en-US" dirty="0" smtClean="0"/>
              <a:t>&gt;3.0,1:2],2,mean)</a:t>
            </a:r>
          </a:p>
          <a:p>
            <a:r>
              <a:rPr lang="en-US" dirty="0" smtClean="0"/>
              <a:t>apply(iris[</a:t>
            </a:r>
            <a:r>
              <a:rPr lang="en-US" dirty="0" err="1" smtClean="0"/>
              <a:t>iris$Petal.Length</a:t>
            </a:r>
            <a:r>
              <a:rPr lang="en-US" dirty="0" smtClean="0"/>
              <a:t>&gt;3.0,1:4],2,mean)</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3</a:t>
            </a:fld>
            <a:endParaRPr lang="en-US" altLang="en-US"/>
          </a:p>
        </p:txBody>
      </p:sp>
    </p:spTree>
    <p:extLst>
      <p:ext uri="{BB962C8B-B14F-4D97-AF65-F5344CB8AC3E}">
        <p14:creationId xmlns:p14="http://schemas.microsoft.com/office/powerpoint/2010/main" val="31064005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mutate</a:t>
            </a:r>
          </a:p>
          <a:p>
            <a:r>
              <a:rPr lang="en-US" dirty="0" smtClean="0"/>
              <a:t>mpg %&gt;% mutate(mileage=(</a:t>
            </a:r>
            <a:r>
              <a:rPr lang="en-US" dirty="0" err="1" smtClean="0"/>
              <a:t>cty+mpg</a:t>
            </a:r>
            <a:r>
              <a:rPr lang="en-US" dirty="0" smtClean="0"/>
              <a:t>)/2)</a:t>
            </a:r>
          </a:p>
          <a:p>
            <a:r>
              <a:rPr lang="en-US" dirty="0" smtClean="0"/>
              <a:t>mpg %&gt;% mutate(mileage=(</a:t>
            </a:r>
            <a:r>
              <a:rPr lang="en-US" dirty="0" err="1" smtClean="0"/>
              <a:t>cty+hwy</a:t>
            </a:r>
            <a:r>
              <a:rPr lang="en-US" dirty="0" smtClean="0"/>
              <a:t>)/2) %&gt;% select(-manufacturer, -model, -</a:t>
            </a:r>
            <a:r>
              <a:rPr lang="en-US" dirty="0" err="1" smtClean="0"/>
              <a:t>displ</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23</a:t>
            </a:fld>
            <a:endParaRPr lang="en-US" altLang="en-US"/>
          </a:p>
        </p:txBody>
      </p:sp>
    </p:spTree>
    <p:extLst>
      <p:ext uri="{BB962C8B-B14F-4D97-AF65-F5344CB8AC3E}">
        <p14:creationId xmlns:p14="http://schemas.microsoft.com/office/powerpoint/2010/main" val="3654083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 %&gt;% </a:t>
            </a:r>
            <a:r>
              <a:rPr lang="en-US" dirty="0" err="1" smtClean="0"/>
              <a:t>summarise</a:t>
            </a:r>
            <a:r>
              <a:rPr lang="en-US" dirty="0" smtClean="0"/>
              <a:t>(mean(</a:t>
            </a:r>
            <a:r>
              <a:rPr lang="en-US" dirty="0" err="1" smtClean="0"/>
              <a:t>cty</a:t>
            </a:r>
            <a:r>
              <a:rPr lang="en-US" dirty="0" smtClean="0"/>
              <a:t>))</a:t>
            </a:r>
          </a:p>
          <a:p>
            <a:r>
              <a:rPr lang="en-US" dirty="0" smtClean="0"/>
              <a:t>mpg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24</a:t>
            </a:fld>
            <a:endParaRPr lang="en-US" altLang="en-US"/>
          </a:p>
        </p:txBody>
      </p:sp>
    </p:spTree>
    <p:extLst>
      <p:ext uri="{BB962C8B-B14F-4D97-AF65-F5344CB8AC3E}">
        <p14:creationId xmlns:p14="http://schemas.microsoft.com/office/powerpoint/2010/main" val="2192865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a:t>
            </a:r>
          </a:p>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))%&gt;%filter(class=="compact")</a:t>
            </a:r>
          </a:p>
          <a:p>
            <a:r>
              <a:rPr lang="en-US" dirty="0" smtClean="0"/>
              <a:t>mpg %&gt;%filter(class=="compact")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26</a:t>
            </a:fld>
            <a:endParaRPr lang="en-US" altLang="en-US"/>
          </a:p>
        </p:txBody>
      </p:sp>
    </p:spTree>
    <p:extLst>
      <p:ext uri="{BB962C8B-B14F-4D97-AF65-F5344CB8AC3E}">
        <p14:creationId xmlns:p14="http://schemas.microsoft.com/office/powerpoint/2010/main" val="2203834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a:t>
            </a:r>
          </a:p>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))%&gt;%filter(class=="compact")</a:t>
            </a:r>
          </a:p>
          <a:p>
            <a:r>
              <a:rPr lang="en-US" dirty="0" smtClean="0"/>
              <a:t>mpg %&gt;%filter(class=="compact")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27</a:t>
            </a:fld>
            <a:endParaRPr lang="en-US" altLang="en-US"/>
          </a:p>
        </p:txBody>
      </p:sp>
    </p:spTree>
    <p:extLst>
      <p:ext uri="{BB962C8B-B14F-4D97-AF65-F5344CB8AC3E}">
        <p14:creationId xmlns:p14="http://schemas.microsoft.com/office/powerpoint/2010/main" val="85698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a:t>
            </a:r>
          </a:p>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))%&gt;%filter(class=="compact")</a:t>
            </a:r>
          </a:p>
          <a:p>
            <a:r>
              <a:rPr lang="en-US" dirty="0" smtClean="0"/>
              <a:t>mpg %&gt;%filter(class=="compact")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31</a:t>
            </a:fld>
            <a:endParaRPr lang="en-US" altLang="en-US"/>
          </a:p>
        </p:txBody>
      </p:sp>
    </p:spTree>
    <p:extLst>
      <p:ext uri="{BB962C8B-B14F-4D97-AF65-F5344CB8AC3E}">
        <p14:creationId xmlns:p14="http://schemas.microsoft.com/office/powerpoint/2010/main" val="2241558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a:t>
            </a:r>
          </a:p>
          <a:p>
            <a:r>
              <a:rPr lang="en-US" dirty="0" smtClean="0"/>
              <a:t>mpg %&gt;% </a:t>
            </a:r>
            <a:r>
              <a:rPr lang="en-US" dirty="0" err="1" smtClean="0"/>
              <a:t>group_by</a:t>
            </a:r>
            <a:r>
              <a:rPr lang="en-US" dirty="0" smtClean="0"/>
              <a:t>(manufacturer)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manufacturer)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r>
              <a:rPr lang="en-US" dirty="0" smtClean="0"/>
              <a:t>mpg %&gt;% </a:t>
            </a:r>
            <a:r>
              <a:rPr lang="en-US" dirty="0" err="1" smtClean="0"/>
              <a:t>group_by</a:t>
            </a:r>
            <a:r>
              <a:rPr lang="en-US" dirty="0" smtClean="0"/>
              <a:t>(class)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))%&gt;%filter(class=="compact")</a:t>
            </a:r>
          </a:p>
          <a:p>
            <a:r>
              <a:rPr lang="en-US" dirty="0" smtClean="0"/>
              <a:t>mpg %&gt;%filter(class=="compact") %&gt;% </a:t>
            </a:r>
            <a:r>
              <a:rPr lang="en-US" dirty="0" err="1" smtClean="0"/>
              <a:t>summarise</a:t>
            </a:r>
            <a:r>
              <a:rPr lang="en-US" dirty="0" smtClean="0"/>
              <a:t>(mean(</a:t>
            </a:r>
            <a:r>
              <a:rPr lang="en-US" dirty="0" err="1" smtClean="0"/>
              <a:t>cty</a:t>
            </a:r>
            <a:r>
              <a:rPr lang="en-US" dirty="0" smtClean="0"/>
              <a:t>), mean(</a:t>
            </a:r>
            <a:r>
              <a:rPr lang="en-US" dirty="0" err="1" smtClean="0"/>
              <a:t>hwy</a:t>
            </a:r>
            <a:r>
              <a:rPr lang="en-US" dirty="0" smtClean="0"/>
              <a:t>))</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32</a:t>
            </a:fld>
            <a:endParaRPr lang="en-US" altLang="en-US"/>
          </a:p>
        </p:txBody>
      </p:sp>
    </p:spTree>
    <p:extLst>
      <p:ext uri="{BB962C8B-B14F-4D97-AF65-F5344CB8AC3E}">
        <p14:creationId xmlns:p14="http://schemas.microsoft.com/office/powerpoint/2010/main" val="3138193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a good data way to store data?</a:t>
            </a:r>
          </a:p>
          <a:p>
            <a:r>
              <a:rPr lang="en-US" baseline="0" dirty="0" smtClean="0"/>
              <a:t>What is the most common data value? (NA)</a:t>
            </a:r>
          </a:p>
          <a:p>
            <a:r>
              <a:rPr lang="en-US" baseline="0" dirty="0" smtClean="0"/>
              <a:t>Write R code to: compute class GPA, GPA for a specific student, GPA for all students.</a:t>
            </a:r>
          </a:p>
          <a:p>
            <a:r>
              <a:rPr lang="en-US" baseline="0" dirty="0" smtClean="0"/>
              <a:t>Hard! Because the data is not “tidy” – each row has multiple observations.</a:t>
            </a:r>
          </a:p>
          <a:p>
            <a:r>
              <a:rPr lang="en-US" baseline="0" dirty="0" smtClean="0"/>
              <a:t>Is there a better representation, a “tidy” format for the same information?</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49</a:t>
            </a:fld>
            <a:endParaRPr lang="en-US" altLang="en-US"/>
          </a:p>
        </p:txBody>
      </p:sp>
    </p:spTree>
    <p:extLst>
      <p:ext uri="{BB962C8B-B14F-4D97-AF65-F5344CB8AC3E}">
        <p14:creationId xmlns:p14="http://schemas.microsoft.com/office/powerpoint/2010/main" val="1587054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this a good data way to store data?</a:t>
            </a:r>
          </a:p>
          <a:p>
            <a:r>
              <a:rPr lang="en-US" baseline="0" dirty="0" smtClean="0"/>
              <a:t>What is the most common data value? (NA)</a:t>
            </a:r>
          </a:p>
          <a:p>
            <a:r>
              <a:rPr lang="en-US" baseline="0" dirty="0" smtClean="0"/>
              <a:t>Write R code to: compute class GPA, GPA for a specific student, GPA for all students.</a:t>
            </a:r>
          </a:p>
          <a:p>
            <a:r>
              <a:rPr lang="en-US" baseline="0" dirty="0" smtClean="0"/>
              <a:t>Hard! Because the data is not “tidy” – each row has multiple observations.</a:t>
            </a:r>
          </a:p>
          <a:p>
            <a:r>
              <a:rPr lang="en-US" baseline="0" dirty="0" smtClean="0"/>
              <a:t>Is there a better representation, a “tidy” format for the same information?</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50</a:t>
            </a:fld>
            <a:endParaRPr lang="en-US" altLang="en-US"/>
          </a:p>
        </p:txBody>
      </p:sp>
    </p:spTree>
    <p:extLst>
      <p:ext uri="{BB962C8B-B14F-4D97-AF65-F5344CB8AC3E}">
        <p14:creationId xmlns:p14="http://schemas.microsoft.com/office/powerpoint/2010/main" val="14829158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ABE15A-FEFC-4E93-826E-780E6711B972}" type="slidenum">
              <a:rPr lang="en-US" smtClean="0"/>
              <a:t>55</a:t>
            </a:fld>
            <a:endParaRPr lang="en-US"/>
          </a:p>
        </p:txBody>
      </p:sp>
    </p:spTree>
    <p:extLst>
      <p:ext uri="{BB962C8B-B14F-4D97-AF65-F5344CB8AC3E}">
        <p14:creationId xmlns:p14="http://schemas.microsoft.com/office/powerpoint/2010/main" val="3802581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grades &lt;- </a:t>
            </a:r>
            <a:r>
              <a:rPr lang="en-US" sz="1200" kern="1200" dirty="0" err="1" smtClean="0">
                <a:solidFill>
                  <a:schemeClr val="tx1"/>
                </a:solidFill>
                <a:effectLst/>
                <a:latin typeface="+mn-lt"/>
                <a:ea typeface="+mn-ea"/>
                <a:cs typeface="+mn-cs"/>
              </a:rPr>
              <a:t>tibble</a:t>
            </a:r>
            <a:r>
              <a:rPr lang="en-US" sz="1200" kern="1200" dirty="0" smtClean="0">
                <a:solidFill>
                  <a:schemeClr val="tx1"/>
                </a:solidFill>
                <a:effectLst/>
                <a:latin typeface="+mn-lt"/>
                <a:ea typeface="+mn-ea"/>
                <a:cs typeface="+mn-cs"/>
              </a:rPr>
              <a:t>(CWID=c(1234567, 2356902, 5005667), NAME=c("Mary", "Lee", "Elena"), CPSC120=c(3,4,NA), CPSC121=c(3.3,3,2), CPSC131=c(3,4,3.7), MATH338=c(3,NA,3.3))</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59</a:t>
            </a:fld>
            <a:endParaRPr lang="en-US" altLang="en-US"/>
          </a:p>
        </p:txBody>
      </p:sp>
    </p:spTree>
    <p:extLst>
      <p:ext uri="{BB962C8B-B14F-4D97-AF65-F5344CB8AC3E}">
        <p14:creationId xmlns:p14="http://schemas.microsoft.com/office/powerpoint/2010/main" val="159231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7</a:t>
            </a:fld>
            <a:endParaRPr lang="en-US" altLang="en-US"/>
          </a:p>
        </p:txBody>
      </p:sp>
    </p:spTree>
    <p:extLst>
      <p:ext uri="{BB962C8B-B14F-4D97-AF65-F5344CB8AC3E}">
        <p14:creationId xmlns:p14="http://schemas.microsoft.com/office/powerpoint/2010/main" val="695014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str</a:t>
            </a:r>
            <a:r>
              <a:rPr lang="en-US" dirty="0" smtClean="0"/>
              <a:t>(mpg)</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12</a:t>
            </a:fld>
            <a:endParaRPr lang="en-US" altLang="en-US"/>
          </a:p>
        </p:txBody>
      </p:sp>
    </p:spTree>
    <p:extLst>
      <p:ext uri="{BB962C8B-B14F-4D97-AF65-F5344CB8AC3E}">
        <p14:creationId xmlns:p14="http://schemas.microsoft.com/office/powerpoint/2010/main" val="168655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filter</a:t>
            </a:r>
          </a:p>
          <a:p>
            <a:r>
              <a:rPr lang="en-US" dirty="0" smtClean="0"/>
              <a:t># Show only rows where city mileage &gt; 25</a:t>
            </a:r>
          </a:p>
          <a:p>
            <a:r>
              <a:rPr lang="en-US" dirty="0" smtClean="0"/>
              <a:t>filter(mpg, </a:t>
            </a:r>
            <a:r>
              <a:rPr lang="en-US" dirty="0" err="1" smtClean="0"/>
              <a:t>cty</a:t>
            </a:r>
            <a:r>
              <a:rPr lang="en-US" dirty="0" smtClean="0"/>
              <a:t>&gt;25)</a:t>
            </a:r>
          </a:p>
          <a:p>
            <a:r>
              <a:rPr lang="en-US" dirty="0" smtClean="0"/>
              <a:t># Show only rows where city mileage &gt; 25 and </a:t>
            </a:r>
            <a:r>
              <a:rPr lang="en-US" dirty="0" err="1" smtClean="0"/>
              <a:t>displ</a:t>
            </a:r>
            <a:r>
              <a:rPr lang="en-US" dirty="0" smtClean="0"/>
              <a:t> &gt; 1.5</a:t>
            </a:r>
          </a:p>
          <a:p>
            <a:r>
              <a:rPr lang="en-US" dirty="0" smtClean="0"/>
              <a:t>filter(mpg, </a:t>
            </a:r>
            <a:r>
              <a:rPr lang="en-US" dirty="0" err="1" smtClean="0"/>
              <a:t>cty</a:t>
            </a:r>
            <a:r>
              <a:rPr lang="en-US" dirty="0" smtClean="0"/>
              <a:t>&gt;25, </a:t>
            </a:r>
            <a:r>
              <a:rPr lang="en-US" dirty="0" err="1" smtClean="0"/>
              <a:t>displ</a:t>
            </a:r>
            <a:r>
              <a:rPr lang="en-US" dirty="0" smtClean="0"/>
              <a:t>&gt;1.5)</a:t>
            </a:r>
          </a:p>
          <a:p>
            <a:r>
              <a:rPr lang="en-US" dirty="0" smtClean="0"/>
              <a:t># Show only rows where city mileage &gt; 25 and </a:t>
            </a:r>
            <a:r>
              <a:rPr lang="en-US" dirty="0" err="1" smtClean="0"/>
              <a:t>displ</a:t>
            </a:r>
            <a:r>
              <a:rPr lang="en-US" dirty="0" smtClean="0"/>
              <a:t> &gt; 1.5 and </a:t>
            </a:r>
            <a:r>
              <a:rPr lang="en-US" dirty="0" err="1" smtClean="0"/>
              <a:t>manuf</a:t>
            </a:r>
            <a:r>
              <a:rPr lang="en-US" dirty="0" smtClean="0"/>
              <a:t> is </a:t>
            </a:r>
            <a:r>
              <a:rPr lang="en-US" dirty="0" err="1" smtClean="0"/>
              <a:t>honda</a:t>
            </a:r>
            <a:endParaRPr lang="en-US" dirty="0" smtClean="0"/>
          </a:p>
          <a:p>
            <a:r>
              <a:rPr lang="en-US" dirty="0" smtClean="0"/>
              <a:t>filter(mpg, </a:t>
            </a:r>
            <a:r>
              <a:rPr lang="en-US" dirty="0" err="1" smtClean="0"/>
              <a:t>cty</a:t>
            </a:r>
            <a:r>
              <a:rPr lang="en-US" dirty="0" smtClean="0"/>
              <a:t>&gt;25, </a:t>
            </a:r>
            <a:r>
              <a:rPr lang="en-US" dirty="0" err="1" smtClean="0"/>
              <a:t>displ</a:t>
            </a:r>
            <a:r>
              <a:rPr lang="en-US" dirty="0" smtClean="0"/>
              <a:t>&gt;1.5,manufacturer=="</a:t>
            </a:r>
            <a:r>
              <a:rPr lang="en-US" dirty="0" err="1" smtClean="0"/>
              <a:t>honda</a:t>
            </a:r>
            <a:r>
              <a:rPr lang="en-US" dirty="0" smtClean="0"/>
              <a:t>")</a:t>
            </a:r>
          </a:p>
          <a:p>
            <a:r>
              <a:rPr lang="en-US" dirty="0" smtClean="0"/>
              <a:t># Show only rows where city mileage &gt; 25 OR </a:t>
            </a:r>
            <a:r>
              <a:rPr lang="en-US" dirty="0" err="1" smtClean="0"/>
              <a:t>displ</a:t>
            </a:r>
            <a:r>
              <a:rPr lang="en-US" dirty="0" smtClean="0"/>
              <a:t> &gt; 1.5</a:t>
            </a:r>
          </a:p>
          <a:p>
            <a:r>
              <a:rPr lang="en-US" dirty="0" smtClean="0"/>
              <a:t>filter(mpg, </a:t>
            </a:r>
            <a:r>
              <a:rPr lang="en-US" dirty="0" err="1" smtClean="0"/>
              <a:t>cty</a:t>
            </a:r>
            <a:r>
              <a:rPr lang="en-US" dirty="0" smtClean="0"/>
              <a:t>&gt;25| </a:t>
            </a:r>
            <a:r>
              <a:rPr lang="en-US" dirty="0" err="1" smtClean="0"/>
              <a:t>displ</a:t>
            </a:r>
            <a:r>
              <a:rPr lang="en-US" dirty="0" smtClean="0"/>
              <a:t>&gt;1.5)</a:t>
            </a:r>
          </a:p>
          <a:p>
            <a:endParaRPr lang="en-US" dirty="0" smtClean="0"/>
          </a:p>
          <a:p>
            <a:r>
              <a:rPr lang="en-US" dirty="0" smtClean="0"/>
              <a:t># show all rows where city mileage &gt; 25 and </a:t>
            </a:r>
            <a:r>
              <a:rPr lang="en-US" dirty="0" err="1" smtClean="0"/>
              <a:t>displ</a:t>
            </a:r>
            <a:r>
              <a:rPr lang="en-US" dirty="0" smtClean="0"/>
              <a:t> &gt; 1.5 and </a:t>
            </a:r>
            <a:r>
              <a:rPr lang="en-US" dirty="0" err="1" smtClean="0"/>
              <a:t>manuf</a:t>
            </a:r>
            <a:r>
              <a:rPr lang="en-US" dirty="0" smtClean="0"/>
              <a:t> is </a:t>
            </a:r>
            <a:r>
              <a:rPr lang="en-US" dirty="0" err="1" smtClean="0"/>
              <a:t>honda</a:t>
            </a:r>
            <a:r>
              <a:rPr lang="en-US" dirty="0" smtClean="0"/>
              <a:t> or </a:t>
            </a:r>
            <a:r>
              <a:rPr lang="en-US" dirty="0" err="1" smtClean="0"/>
              <a:t>toyota</a:t>
            </a:r>
            <a:endParaRPr lang="en-US" dirty="0" smtClean="0"/>
          </a:p>
          <a:p>
            <a:r>
              <a:rPr lang="en-US" dirty="0" smtClean="0"/>
              <a:t>filter(</a:t>
            </a:r>
            <a:r>
              <a:rPr lang="en-US" dirty="0" err="1" smtClean="0"/>
              <a:t>mpg,cty</a:t>
            </a:r>
            <a:r>
              <a:rPr lang="en-US" dirty="0" smtClean="0"/>
              <a:t>&gt;25, </a:t>
            </a:r>
            <a:r>
              <a:rPr lang="en-US" dirty="0" err="1" smtClean="0"/>
              <a:t>displ</a:t>
            </a:r>
            <a:r>
              <a:rPr lang="en-US" dirty="0" smtClean="0"/>
              <a:t>&gt;1.5, manufacturer=="</a:t>
            </a:r>
            <a:r>
              <a:rPr lang="en-US" dirty="0" err="1" smtClean="0"/>
              <a:t>honda</a:t>
            </a:r>
            <a:r>
              <a:rPr lang="en-US" dirty="0" smtClean="0"/>
              <a:t>"| manufacturer=="</a:t>
            </a:r>
            <a:r>
              <a:rPr lang="en-US" dirty="0" err="1" smtClean="0"/>
              <a:t>toyota</a:t>
            </a:r>
            <a:r>
              <a:rPr lang="en-US" dirty="0" smtClean="0"/>
              <a:t>")</a:t>
            </a:r>
          </a:p>
          <a:p>
            <a:r>
              <a:rPr lang="en-US" dirty="0" smtClean="0"/>
              <a:t>filter(</a:t>
            </a:r>
            <a:r>
              <a:rPr lang="en-US" dirty="0" err="1" smtClean="0"/>
              <a:t>mpg,cty</a:t>
            </a:r>
            <a:r>
              <a:rPr lang="en-US" dirty="0" smtClean="0"/>
              <a:t>&gt;25, </a:t>
            </a:r>
            <a:r>
              <a:rPr lang="en-US" dirty="0" err="1" smtClean="0"/>
              <a:t>displ</a:t>
            </a:r>
            <a:r>
              <a:rPr lang="en-US" dirty="0" smtClean="0"/>
              <a:t>&gt;1.5, manufacturer %in% c("</a:t>
            </a:r>
            <a:r>
              <a:rPr lang="en-US" dirty="0" err="1" smtClean="0"/>
              <a:t>honda</a:t>
            </a:r>
            <a:r>
              <a:rPr lang="en-US" dirty="0" smtClean="0"/>
              <a:t>","</a:t>
            </a:r>
            <a:r>
              <a:rPr lang="en-US" dirty="0" err="1" smtClean="0"/>
              <a:t>toyota</a:t>
            </a:r>
            <a:r>
              <a:rPr lang="en-US" dirty="0" smtClean="0"/>
              <a:t>"))</a:t>
            </a:r>
          </a:p>
          <a:p>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13</a:t>
            </a:fld>
            <a:endParaRPr lang="en-US" altLang="en-US"/>
          </a:p>
        </p:txBody>
      </p:sp>
    </p:spTree>
    <p:extLst>
      <p:ext uri="{BB962C8B-B14F-4D97-AF65-F5344CB8AC3E}">
        <p14:creationId xmlns:p14="http://schemas.microsoft.com/office/powerpoint/2010/main" val="237071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select</a:t>
            </a:r>
          </a:p>
          <a:p>
            <a:r>
              <a:rPr lang="en-US" dirty="0" smtClean="0"/>
              <a:t># Show only manufacturer column</a:t>
            </a:r>
          </a:p>
          <a:p>
            <a:r>
              <a:rPr lang="en-US" dirty="0" smtClean="0"/>
              <a:t>select(mpg, manufacturer)</a:t>
            </a:r>
          </a:p>
          <a:p>
            <a:r>
              <a:rPr lang="en-US" dirty="0" smtClean="0"/>
              <a:t># Show only manufacturer and </a:t>
            </a:r>
            <a:r>
              <a:rPr lang="en-US" dirty="0" err="1" smtClean="0"/>
              <a:t>cty</a:t>
            </a:r>
            <a:r>
              <a:rPr lang="en-US" dirty="0" smtClean="0"/>
              <a:t> columns</a:t>
            </a:r>
          </a:p>
          <a:p>
            <a:r>
              <a:rPr lang="en-US" dirty="0" smtClean="0"/>
              <a:t>select(mpg, manufacturer, </a:t>
            </a:r>
            <a:r>
              <a:rPr lang="en-US" dirty="0" err="1" smtClean="0"/>
              <a:t>cty</a:t>
            </a:r>
            <a:r>
              <a:rPr lang="en-US" dirty="0" smtClean="0"/>
              <a:t>)</a:t>
            </a:r>
          </a:p>
          <a:p>
            <a:r>
              <a:rPr lang="en-US" dirty="0" smtClean="0"/>
              <a:t>select(mpg, </a:t>
            </a:r>
            <a:r>
              <a:rPr lang="en-US" dirty="0" err="1" smtClean="0"/>
              <a:t>manufacturer:cty</a:t>
            </a:r>
            <a:r>
              <a:rPr lang="en-US" dirty="0" smtClean="0"/>
              <a:t>)</a:t>
            </a:r>
          </a:p>
          <a:p>
            <a:r>
              <a:rPr lang="en-US" dirty="0" smtClean="0"/>
              <a:t>mpg %&gt;% select(-manufacturer) # select all cols except manufacturer</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14</a:t>
            </a:fld>
            <a:endParaRPr lang="en-US" altLang="en-US"/>
          </a:p>
        </p:txBody>
      </p:sp>
    </p:spTree>
    <p:extLst>
      <p:ext uri="{BB962C8B-B14F-4D97-AF65-F5344CB8AC3E}">
        <p14:creationId xmlns:p14="http://schemas.microsoft.com/office/powerpoint/2010/main" val="3093132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select + filter</a:t>
            </a:r>
          </a:p>
          <a:p>
            <a:r>
              <a:rPr lang="en-US" dirty="0" smtClean="0"/>
              <a:t># Show only manufacturer and </a:t>
            </a:r>
            <a:r>
              <a:rPr lang="en-US" dirty="0" err="1" smtClean="0"/>
              <a:t>cty</a:t>
            </a:r>
            <a:r>
              <a:rPr lang="en-US" dirty="0" smtClean="0"/>
              <a:t> columns for cars with </a:t>
            </a:r>
            <a:r>
              <a:rPr lang="en-US" dirty="0" err="1" smtClean="0"/>
              <a:t>cty</a:t>
            </a:r>
            <a:r>
              <a:rPr lang="en-US" dirty="0" smtClean="0"/>
              <a:t> &gt; 27</a:t>
            </a:r>
          </a:p>
          <a:p>
            <a:r>
              <a:rPr lang="en-US" dirty="0" smtClean="0"/>
              <a:t>filter(select(</a:t>
            </a:r>
            <a:r>
              <a:rPr lang="en-US" dirty="0" err="1" smtClean="0"/>
              <a:t>mpg,manufacturer,cty</a:t>
            </a:r>
            <a:r>
              <a:rPr lang="en-US" dirty="0" smtClean="0"/>
              <a:t>), </a:t>
            </a:r>
            <a:r>
              <a:rPr lang="en-US" dirty="0" err="1" smtClean="0"/>
              <a:t>cty</a:t>
            </a:r>
            <a:r>
              <a:rPr lang="en-US" dirty="0" smtClean="0"/>
              <a:t>&gt;27)</a:t>
            </a:r>
          </a:p>
          <a:p>
            <a:r>
              <a:rPr lang="en-US" dirty="0" smtClean="0"/>
              <a:t>select(filter(</a:t>
            </a:r>
            <a:r>
              <a:rPr lang="en-US" dirty="0" err="1" smtClean="0"/>
              <a:t>mpg,cty</a:t>
            </a:r>
            <a:r>
              <a:rPr lang="en-US" dirty="0" smtClean="0"/>
              <a:t>&gt;27),</a:t>
            </a:r>
            <a:r>
              <a:rPr lang="en-US" dirty="0" err="1" smtClean="0"/>
              <a:t>manufacturer,cty</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16</a:t>
            </a:fld>
            <a:endParaRPr lang="en-US" altLang="en-US"/>
          </a:p>
        </p:txBody>
      </p:sp>
    </p:spTree>
    <p:extLst>
      <p:ext uri="{BB962C8B-B14F-4D97-AF65-F5344CB8AC3E}">
        <p14:creationId xmlns:p14="http://schemas.microsoft.com/office/powerpoint/2010/main" val="60765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mpg%&gt;% filter(</a:t>
            </a:r>
            <a:r>
              <a:rPr lang="en-US" dirty="0" err="1" smtClean="0"/>
              <a:t>cty</a:t>
            </a:r>
            <a:r>
              <a:rPr lang="en-US" dirty="0" smtClean="0"/>
              <a:t>&gt;27)%&gt;%select(</a:t>
            </a:r>
            <a:r>
              <a:rPr lang="en-US" dirty="0" err="1" smtClean="0"/>
              <a:t>manufacturer,cty</a:t>
            </a:r>
            <a:r>
              <a:rPr lang="en-US" dirty="0" smtClean="0"/>
              <a:t>)</a:t>
            </a:r>
          </a:p>
          <a:p>
            <a:r>
              <a:rPr lang="en-US" dirty="0" smtClean="0"/>
              <a:t>mpg %&gt;% select(</a:t>
            </a:r>
            <a:r>
              <a:rPr lang="en-US" dirty="0" err="1" smtClean="0"/>
              <a:t>manufacturer,cty</a:t>
            </a:r>
            <a:r>
              <a:rPr lang="en-US" dirty="0" smtClean="0"/>
              <a:t>) %&gt;% filter(</a:t>
            </a:r>
            <a:r>
              <a:rPr lang="en-US" dirty="0" err="1" smtClean="0"/>
              <a:t>cty</a:t>
            </a:r>
            <a:r>
              <a:rPr lang="en-US" dirty="0" smtClean="0"/>
              <a:t>&gt;27)</a:t>
            </a:r>
          </a:p>
          <a:p>
            <a:r>
              <a:rPr lang="en-US" dirty="0" smtClean="0"/>
              <a:t># Show only manufacturer and </a:t>
            </a:r>
            <a:r>
              <a:rPr lang="en-US" dirty="0" err="1" smtClean="0"/>
              <a:t>cty</a:t>
            </a:r>
            <a:r>
              <a:rPr lang="en-US" dirty="0" smtClean="0"/>
              <a:t> columns for cars with </a:t>
            </a:r>
            <a:r>
              <a:rPr lang="en-US" dirty="0" err="1" smtClean="0"/>
              <a:t>displ</a:t>
            </a:r>
            <a:r>
              <a:rPr lang="en-US" dirty="0" smtClean="0"/>
              <a:t> &lt; 1.7</a:t>
            </a:r>
          </a:p>
          <a:p>
            <a:r>
              <a:rPr lang="en-US" dirty="0" smtClean="0"/>
              <a:t>mpg %&gt;% select(</a:t>
            </a:r>
            <a:r>
              <a:rPr lang="en-US" dirty="0" err="1" smtClean="0"/>
              <a:t>manufacturer,cty</a:t>
            </a:r>
            <a:r>
              <a:rPr lang="en-US" dirty="0" smtClean="0"/>
              <a:t>) %&gt;% filter(</a:t>
            </a:r>
            <a:r>
              <a:rPr lang="en-US" dirty="0" err="1" smtClean="0"/>
              <a:t>displ</a:t>
            </a:r>
            <a:r>
              <a:rPr lang="en-US" dirty="0" smtClean="0"/>
              <a:t>&lt;1.7)</a:t>
            </a:r>
          </a:p>
          <a:p>
            <a:r>
              <a:rPr lang="en-US" dirty="0" smtClean="0"/>
              <a:t>mpg %&gt;% select(</a:t>
            </a:r>
            <a:r>
              <a:rPr lang="en-US" dirty="0" err="1" smtClean="0"/>
              <a:t>manufacturer,cty,displ</a:t>
            </a:r>
            <a:r>
              <a:rPr lang="en-US" dirty="0" smtClean="0"/>
              <a:t>) %&gt;% filter(</a:t>
            </a:r>
            <a:r>
              <a:rPr lang="en-US" dirty="0" err="1" smtClean="0"/>
              <a:t>displ</a:t>
            </a:r>
            <a:r>
              <a:rPr lang="en-US" dirty="0" smtClean="0"/>
              <a:t>&lt;1.7)</a:t>
            </a:r>
          </a:p>
          <a:p>
            <a:r>
              <a:rPr lang="en-US" dirty="0" smtClean="0"/>
              <a:t>mpg %&gt;% filter(</a:t>
            </a:r>
            <a:r>
              <a:rPr lang="en-US" dirty="0" err="1" smtClean="0"/>
              <a:t>displ</a:t>
            </a:r>
            <a:r>
              <a:rPr lang="en-US" dirty="0" smtClean="0"/>
              <a:t>&lt;1.7) %&gt;% select(</a:t>
            </a:r>
            <a:r>
              <a:rPr lang="en-US" dirty="0" err="1" smtClean="0"/>
              <a:t>manufacturer,cty,displ</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18</a:t>
            </a:fld>
            <a:endParaRPr lang="en-US" altLang="en-US"/>
          </a:p>
        </p:txBody>
      </p:sp>
    </p:spTree>
    <p:extLst>
      <p:ext uri="{BB962C8B-B14F-4D97-AF65-F5344CB8AC3E}">
        <p14:creationId xmlns:p14="http://schemas.microsoft.com/office/powerpoint/2010/main" val="2487844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arrange</a:t>
            </a:r>
          </a:p>
          <a:p>
            <a:r>
              <a:rPr lang="en-US" dirty="0" smtClean="0"/>
              <a:t># Show only manufacturer and </a:t>
            </a:r>
            <a:r>
              <a:rPr lang="en-US" dirty="0" err="1" smtClean="0"/>
              <a:t>cty</a:t>
            </a:r>
            <a:r>
              <a:rPr lang="en-US" dirty="0" smtClean="0"/>
              <a:t> columns in increasing order of </a:t>
            </a:r>
            <a:r>
              <a:rPr lang="en-US" dirty="0" err="1" smtClean="0"/>
              <a:t>cty</a:t>
            </a:r>
            <a:endParaRPr lang="en-US" dirty="0" smtClean="0"/>
          </a:p>
          <a:p>
            <a:r>
              <a:rPr lang="en-US" dirty="0" smtClean="0"/>
              <a:t>mpg %&gt;% select(</a:t>
            </a:r>
            <a:r>
              <a:rPr lang="en-US" dirty="0" err="1" smtClean="0"/>
              <a:t>manufacturer,cty</a:t>
            </a:r>
            <a:r>
              <a:rPr lang="en-US" dirty="0" smtClean="0"/>
              <a:t>) %&gt;% arrange(</a:t>
            </a:r>
            <a:r>
              <a:rPr lang="en-US" dirty="0" err="1" smtClean="0"/>
              <a:t>cty</a:t>
            </a:r>
            <a:r>
              <a:rPr lang="en-US" dirty="0" smtClean="0"/>
              <a:t>)</a:t>
            </a:r>
          </a:p>
          <a:p>
            <a:r>
              <a:rPr lang="en-US" dirty="0" smtClean="0"/>
              <a:t># Show only </a:t>
            </a:r>
            <a:r>
              <a:rPr lang="en-US" dirty="0" err="1" smtClean="0"/>
              <a:t>manufacturer,cty,hwy</a:t>
            </a:r>
            <a:r>
              <a:rPr lang="en-US" dirty="0" smtClean="0"/>
              <a:t> columns in increasing order of </a:t>
            </a:r>
            <a:r>
              <a:rPr lang="en-US" dirty="0" err="1" smtClean="0"/>
              <a:t>cty</a:t>
            </a:r>
            <a:endParaRPr lang="en-US" dirty="0" smtClean="0"/>
          </a:p>
          <a:p>
            <a:r>
              <a:rPr lang="en-US" dirty="0" smtClean="0"/>
              <a:t>mpg %&gt;% select(</a:t>
            </a:r>
            <a:r>
              <a:rPr lang="en-US" dirty="0" err="1" smtClean="0"/>
              <a:t>manufacturer,cty,hwy</a:t>
            </a:r>
            <a:r>
              <a:rPr lang="en-US" dirty="0" smtClean="0"/>
              <a:t>) %&gt;% arrange(</a:t>
            </a:r>
            <a:r>
              <a:rPr lang="en-US" dirty="0" err="1" smtClean="0"/>
              <a:t>cty</a:t>
            </a:r>
            <a:r>
              <a:rPr lang="en-US" dirty="0" smtClean="0"/>
              <a:t>)</a:t>
            </a:r>
          </a:p>
          <a:p>
            <a:r>
              <a:rPr lang="en-US" dirty="0" smtClean="0"/>
              <a:t># Show only </a:t>
            </a:r>
            <a:r>
              <a:rPr lang="en-US" dirty="0" err="1" smtClean="0"/>
              <a:t>manufacturer,cty,hwy</a:t>
            </a:r>
            <a:r>
              <a:rPr lang="en-US" dirty="0" smtClean="0"/>
              <a:t> columns in increasing order of </a:t>
            </a:r>
            <a:r>
              <a:rPr lang="en-US" dirty="0" err="1" smtClean="0"/>
              <a:t>cty</a:t>
            </a:r>
            <a:r>
              <a:rPr lang="en-US" dirty="0" smtClean="0"/>
              <a:t>, break ties with </a:t>
            </a:r>
            <a:r>
              <a:rPr lang="en-US" dirty="0" err="1" smtClean="0"/>
              <a:t>hwy</a:t>
            </a:r>
            <a:endParaRPr lang="en-US" dirty="0" smtClean="0"/>
          </a:p>
          <a:p>
            <a:r>
              <a:rPr lang="en-US" dirty="0" smtClean="0"/>
              <a:t>mpg %&gt;% select(</a:t>
            </a:r>
            <a:r>
              <a:rPr lang="en-US" dirty="0" err="1" smtClean="0"/>
              <a:t>manufacturer,cty,hwy</a:t>
            </a:r>
            <a:r>
              <a:rPr lang="en-US" dirty="0" smtClean="0"/>
              <a:t>) %&gt;% arrange(</a:t>
            </a:r>
            <a:r>
              <a:rPr lang="en-US" dirty="0" err="1" smtClean="0"/>
              <a:t>cty,hwy</a:t>
            </a:r>
            <a:r>
              <a:rPr lang="en-US" dirty="0" smtClean="0"/>
              <a:t>)</a:t>
            </a:r>
          </a:p>
          <a:p>
            <a:r>
              <a:rPr lang="en-US" dirty="0" smtClean="0"/>
              <a:t># Show only </a:t>
            </a:r>
            <a:r>
              <a:rPr lang="en-US" dirty="0" err="1" smtClean="0"/>
              <a:t>manufacturer,cty,hwy</a:t>
            </a:r>
            <a:r>
              <a:rPr lang="en-US" dirty="0" smtClean="0"/>
              <a:t> columns in decreasing order of </a:t>
            </a:r>
            <a:r>
              <a:rPr lang="en-US" dirty="0" err="1" smtClean="0"/>
              <a:t>cty</a:t>
            </a:r>
            <a:endParaRPr lang="en-US" dirty="0" smtClean="0"/>
          </a:p>
          <a:p>
            <a:r>
              <a:rPr lang="en-US" dirty="0" smtClean="0"/>
              <a:t>mpg %&gt;% select(</a:t>
            </a:r>
            <a:r>
              <a:rPr lang="en-US" dirty="0" err="1" smtClean="0"/>
              <a:t>manufacturer,cty,hwy</a:t>
            </a:r>
            <a:r>
              <a:rPr lang="en-US" dirty="0" smtClean="0"/>
              <a:t>) %&gt;% arrange(-</a:t>
            </a:r>
            <a:r>
              <a:rPr lang="en-US" dirty="0" err="1" smtClean="0"/>
              <a:t>cty</a:t>
            </a:r>
            <a:r>
              <a:rPr lang="en-US" dirty="0" smtClean="0"/>
              <a:t>)</a:t>
            </a:r>
          </a:p>
          <a:p>
            <a:r>
              <a:rPr lang="en-US" dirty="0" smtClean="0"/>
              <a:t>mpg %&gt;% select(</a:t>
            </a:r>
            <a:r>
              <a:rPr lang="en-US" dirty="0" err="1" smtClean="0"/>
              <a:t>manufacturer,cty,hwy</a:t>
            </a:r>
            <a:r>
              <a:rPr lang="en-US" dirty="0" smtClean="0"/>
              <a:t>) %&gt;% arrange(</a:t>
            </a:r>
            <a:r>
              <a:rPr lang="en-US" dirty="0" err="1" smtClean="0"/>
              <a:t>desc</a:t>
            </a:r>
            <a:r>
              <a:rPr lang="en-US" dirty="0" smtClean="0"/>
              <a:t>(</a:t>
            </a:r>
            <a:r>
              <a:rPr lang="en-US" dirty="0" err="1" smtClean="0"/>
              <a:t>cty</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21</a:t>
            </a:fld>
            <a:endParaRPr lang="en-US" altLang="en-US"/>
          </a:p>
        </p:txBody>
      </p:sp>
    </p:spTree>
    <p:extLst>
      <p:ext uri="{BB962C8B-B14F-4D97-AF65-F5344CB8AC3E}">
        <p14:creationId xmlns:p14="http://schemas.microsoft.com/office/powerpoint/2010/main" val="311214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arrange</a:t>
            </a:r>
          </a:p>
          <a:p>
            <a:r>
              <a:rPr lang="en-US" dirty="0" smtClean="0"/>
              <a:t># Show only manufacturer and </a:t>
            </a:r>
            <a:r>
              <a:rPr lang="en-US" dirty="0" err="1" smtClean="0"/>
              <a:t>cty</a:t>
            </a:r>
            <a:r>
              <a:rPr lang="en-US" dirty="0" smtClean="0"/>
              <a:t> columns in increasing order of </a:t>
            </a:r>
            <a:r>
              <a:rPr lang="en-US" dirty="0" err="1" smtClean="0"/>
              <a:t>cty</a:t>
            </a:r>
            <a:endParaRPr lang="en-US" dirty="0" smtClean="0"/>
          </a:p>
          <a:p>
            <a:r>
              <a:rPr lang="en-US" dirty="0" smtClean="0"/>
              <a:t>mpg %&gt;% select(</a:t>
            </a:r>
            <a:r>
              <a:rPr lang="en-US" dirty="0" err="1" smtClean="0"/>
              <a:t>manufacturer,cty</a:t>
            </a:r>
            <a:r>
              <a:rPr lang="en-US" dirty="0" smtClean="0"/>
              <a:t>) %&gt;% arrange(</a:t>
            </a:r>
            <a:r>
              <a:rPr lang="en-US" dirty="0" err="1" smtClean="0"/>
              <a:t>cty</a:t>
            </a:r>
            <a:r>
              <a:rPr lang="en-US" dirty="0" smtClean="0"/>
              <a:t>)</a:t>
            </a:r>
          </a:p>
          <a:p>
            <a:r>
              <a:rPr lang="en-US" dirty="0" smtClean="0"/>
              <a:t># Show only </a:t>
            </a:r>
            <a:r>
              <a:rPr lang="en-US" dirty="0" err="1" smtClean="0"/>
              <a:t>manufacturer,cty,hwy</a:t>
            </a:r>
            <a:r>
              <a:rPr lang="en-US" dirty="0" smtClean="0"/>
              <a:t> columns in increasing order of </a:t>
            </a:r>
            <a:r>
              <a:rPr lang="en-US" dirty="0" err="1" smtClean="0"/>
              <a:t>cty</a:t>
            </a:r>
            <a:endParaRPr lang="en-US" dirty="0" smtClean="0"/>
          </a:p>
          <a:p>
            <a:r>
              <a:rPr lang="en-US" dirty="0" smtClean="0"/>
              <a:t>mpg %&gt;% select(</a:t>
            </a:r>
            <a:r>
              <a:rPr lang="en-US" dirty="0" err="1" smtClean="0"/>
              <a:t>manufacturer,cty,hwy</a:t>
            </a:r>
            <a:r>
              <a:rPr lang="en-US" dirty="0" smtClean="0"/>
              <a:t>) %&gt;% arrange(</a:t>
            </a:r>
            <a:r>
              <a:rPr lang="en-US" dirty="0" err="1" smtClean="0"/>
              <a:t>cty</a:t>
            </a:r>
            <a:r>
              <a:rPr lang="en-US" dirty="0" smtClean="0"/>
              <a:t>)</a:t>
            </a:r>
          </a:p>
          <a:p>
            <a:r>
              <a:rPr lang="en-US" dirty="0" smtClean="0"/>
              <a:t># Show only </a:t>
            </a:r>
            <a:r>
              <a:rPr lang="en-US" dirty="0" err="1" smtClean="0"/>
              <a:t>manufacturer,cty,hwy</a:t>
            </a:r>
            <a:r>
              <a:rPr lang="en-US" dirty="0" smtClean="0"/>
              <a:t> columns in increasing order of </a:t>
            </a:r>
            <a:r>
              <a:rPr lang="en-US" dirty="0" err="1" smtClean="0"/>
              <a:t>cty</a:t>
            </a:r>
            <a:r>
              <a:rPr lang="en-US" dirty="0" smtClean="0"/>
              <a:t>, break ties with </a:t>
            </a:r>
            <a:r>
              <a:rPr lang="en-US" dirty="0" err="1" smtClean="0"/>
              <a:t>hwy</a:t>
            </a:r>
            <a:endParaRPr lang="en-US" dirty="0" smtClean="0"/>
          </a:p>
          <a:p>
            <a:r>
              <a:rPr lang="en-US" dirty="0" smtClean="0"/>
              <a:t>mpg %&gt;% select(</a:t>
            </a:r>
            <a:r>
              <a:rPr lang="en-US" dirty="0" err="1" smtClean="0"/>
              <a:t>manufacturer,cty,hwy</a:t>
            </a:r>
            <a:r>
              <a:rPr lang="en-US" dirty="0" smtClean="0"/>
              <a:t>) %&gt;% arrange(</a:t>
            </a:r>
            <a:r>
              <a:rPr lang="en-US" dirty="0" err="1" smtClean="0"/>
              <a:t>cty,hwy</a:t>
            </a:r>
            <a:r>
              <a:rPr lang="en-US" dirty="0" smtClean="0"/>
              <a:t>)</a:t>
            </a:r>
          </a:p>
          <a:p>
            <a:r>
              <a:rPr lang="en-US" dirty="0" smtClean="0"/>
              <a:t># Show only </a:t>
            </a:r>
            <a:r>
              <a:rPr lang="en-US" dirty="0" err="1" smtClean="0"/>
              <a:t>manufacturer,cty,hwy</a:t>
            </a:r>
            <a:r>
              <a:rPr lang="en-US" dirty="0" smtClean="0"/>
              <a:t> columns in decreasing order of </a:t>
            </a:r>
            <a:r>
              <a:rPr lang="en-US" dirty="0" err="1" smtClean="0"/>
              <a:t>cty</a:t>
            </a:r>
            <a:endParaRPr lang="en-US" dirty="0" smtClean="0"/>
          </a:p>
          <a:p>
            <a:r>
              <a:rPr lang="en-US" dirty="0" smtClean="0"/>
              <a:t>mpg %&gt;% select(</a:t>
            </a:r>
            <a:r>
              <a:rPr lang="en-US" dirty="0" err="1" smtClean="0"/>
              <a:t>manufacturer,cty,hwy</a:t>
            </a:r>
            <a:r>
              <a:rPr lang="en-US" dirty="0" smtClean="0"/>
              <a:t>) %&gt;% arrange(-</a:t>
            </a:r>
            <a:r>
              <a:rPr lang="en-US" dirty="0" err="1" smtClean="0"/>
              <a:t>cty</a:t>
            </a:r>
            <a:r>
              <a:rPr lang="en-US" dirty="0" smtClean="0"/>
              <a:t>)</a:t>
            </a:r>
          </a:p>
          <a:p>
            <a:r>
              <a:rPr lang="en-US" dirty="0" smtClean="0"/>
              <a:t>mpg %&gt;% select(</a:t>
            </a:r>
            <a:r>
              <a:rPr lang="en-US" dirty="0" err="1" smtClean="0"/>
              <a:t>manufacturer,cty,hwy</a:t>
            </a:r>
            <a:r>
              <a:rPr lang="en-US" dirty="0" smtClean="0"/>
              <a:t>) %&gt;% arrange(</a:t>
            </a:r>
            <a:r>
              <a:rPr lang="en-US" dirty="0" err="1" smtClean="0"/>
              <a:t>desc</a:t>
            </a:r>
            <a:r>
              <a:rPr lang="en-US" dirty="0" smtClean="0"/>
              <a:t>(</a:t>
            </a:r>
            <a:r>
              <a:rPr lang="en-US" dirty="0" err="1" smtClean="0"/>
              <a:t>cty</a:t>
            </a:r>
            <a:r>
              <a:rPr lang="en-US" dirty="0" smtClean="0"/>
              <a:t>))</a:t>
            </a:r>
            <a:endParaRPr lang="en-US" dirty="0"/>
          </a:p>
        </p:txBody>
      </p:sp>
      <p:sp>
        <p:nvSpPr>
          <p:cNvPr id="4" name="Slide Number Placeholder 3"/>
          <p:cNvSpPr>
            <a:spLocks noGrp="1"/>
          </p:cNvSpPr>
          <p:nvPr>
            <p:ph type="sldNum" sz="quarter" idx="10"/>
          </p:nvPr>
        </p:nvSpPr>
        <p:spPr/>
        <p:txBody>
          <a:bodyPr/>
          <a:lstStyle/>
          <a:p>
            <a:fld id="{B9CD0D88-AB5B-4A17-8D99-82907F637556}" type="slidenum">
              <a:rPr lang="en-US" altLang="en-US" smtClean="0"/>
              <a:pPr/>
              <a:t>22</a:t>
            </a:fld>
            <a:endParaRPr lang="en-US" altLang="en-US"/>
          </a:p>
        </p:txBody>
      </p:sp>
    </p:spTree>
    <p:extLst>
      <p:ext uri="{BB962C8B-B14F-4D97-AF65-F5344CB8AC3E}">
        <p14:creationId xmlns:p14="http://schemas.microsoft.com/office/powerpoint/2010/main" val="725120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969599-B8A2-42AD-9F29-B44667E0D189}"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5542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9EB5FB0-247E-41F9-AD87-1041688E9A8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677839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853D80-2348-4BF9-8718-8C6A7E1A588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8795823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AACD65-5B8C-4EFC-95A4-3CDADBE66BB0}"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96950-646D-4C61-ACE5-9A561975C435}"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669941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E817DE-4078-426E-8023-E58F7BCC94A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4600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848DB39-9739-41D9-9A51-65F7915A6003}"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7323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825004-FA77-47E3-85C0-5B6542999D96}"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16062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DE0C64-D267-4B20-BB48-C0CDB2F43CE7}"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76894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42C0ABD-B1B2-4B74-85E6-DDA350158724}"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443001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DDA3B81-7573-4E26-A52A-566EBCC79C8D}"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929267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BD114D-8AF6-4C16-9D37-38B8F7A7266F}"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93436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B8D5359-C19D-4270-B2D7-8642F5C1B165}"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778586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CAF4E2B-2192-4B67-91D2-F4302F18905A}" type="datetime1">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9/21/2021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28684490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rstudio/cheatsheets/raw/master/data-transformation.pdf"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hyperlink" Target="https://tidyr.tidyverse.org/dev/articles/pivot.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CPSC 375</a:t>
            </a:r>
            <a:br>
              <a:rPr lang="en-US" dirty="0" smtClean="0"/>
            </a:br>
            <a:r>
              <a:rPr lang="en-US" dirty="0"/>
              <a:t>Introduction to Data Science and Big Data Analytics</a:t>
            </a:r>
          </a:p>
        </p:txBody>
      </p:sp>
      <p:sp>
        <p:nvSpPr>
          <p:cNvPr id="3" name="Subtitle 2"/>
          <p:cNvSpPr>
            <a:spLocks noGrp="1"/>
          </p:cNvSpPr>
          <p:nvPr>
            <p:ph type="subTitle" idx="1"/>
          </p:nvPr>
        </p:nvSpPr>
        <p:spPr/>
        <p:txBody>
          <a:bodyPr/>
          <a:lstStyle/>
          <a:p>
            <a:r>
              <a:rPr lang="en-US" dirty="0" smtClean="0"/>
              <a:t>Dr. Anand </a:t>
            </a:r>
            <a:r>
              <a:rPr lang="en-US" dirty="0" err="1" smtClean="0"/>
              <a:t>Panangadan</a:t>
            </a:r>
            <a:endParaRPr lang="en-US" dirty="0" smtClean="0"/>
          </a:p>
          <a:p>
            <a:r>
              <a:rPr lang="en-US" dirty="0" smtClean="0"/>
              <a:t>apanangadan@fullerton.edu</a:t>
            </a:r>
            <a:endParaRPr lang="en-US" dirty="0"/>
          </a:p>
        </p:txBody>
      </p:sp>
    </p:spTree>
    <p:extLst>
      <p:ext uri="{BB962C8B-B14F-4D97-AF65-F5344CB8AC3E}">
        <p14:creationId xmlns:p14="http://schemas.microsoft.com/office/powerpoint/2010/main" val="17711765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data wrangling verbs</a:t>
            </a:r>
            <a:endParaRPr lang="en-US" dirty="0"/>
          </a:p>
        </p:txBody>
      </p:sp>
      <p:sp>
        <p:nvSpPr>
          <p:cNvPr id="3" name="Content Placeholder 2"/>
          <p:cNvSpPr>
            <a:spLocks noGrp="1"/>
          </p:cNvSpPr>
          <p:nvPr>
            <p:ph idx="1"/>
          </p:nvPr>
        </p:nvSpPr>
        <p:spPr/>
        <p:txBody>
          <a:bodyPr>
            <a:normAutofit lnSpcReduction="10000"/>
          </a:bodyPr>
          <a:lstStyle/>
          <a:p>
            <a:r>
              <a:rPr lang="en-US" dirty="0">
                <a:solidFill>
                  <a:srgbClr val="FF0000"/>
                </a:solidFill>
              </a:rPr>
              <a:t>f</a:t>
            </a:r>
            <a:r>
              <a:rPr lang="en-US" dirty="0" smtClean="0">
                <a:solidFill>
                  <a:srgbClr val="FF0000"/>
                </a:solidFill>
              </a:rPr>
              <a:t>ilter</a:t>
            </a:r>
            <a:r>
              <a:rPr lang="en-US" dirty="0"/>
              <a:t>: remove rows </a:t>
            </a:r>
            <a:r>
              <a:rPr lang="en-US" dirty="0" smtClean="0"/>
              <a:t>(</a:t>
            </a:r>
            <a:r>
              <a:rPr lang="en-US" dirty="0"/>
              <a:t>observations</a:t>
            </a:r>
            <a:r>
              <a:rPr lang="en-US" dirty="0" smtClean="0"/>
              <a:t>)</a:t>
            </a:r>
          </a:p>
          <a:p>
            <a:r>
              <a:rPr lang="en-US" dirty="0" smtClean="0">
                <a:solidFill>
                  <a:srgbClr val="FF0000"/>
                </a:solidFill>
              </a:rPr>
              <a:t>select</a:t>
            </a:r>
            <a:r>
              <a:rPr lang="en-US" dirty="0"/>
              <a:t>: </a:t>
            </a:r>
            <a:r>
              <a:rPr lang="en-US" dirty="0" smtClean="0"/>
              <a:t>remove columns </a:t>
            </a:r>
            <a:r>
              <a:rPr lang="en-US" dirty="0"/>
              <a:t>(variables</a:t>
            </a:r>
            <a:r>
              <a:rPr lang="en-US" dirty="0" smtClean="0"/>
              <a:t>)</a:t>
            </a:r>
            <a:endParaRPr lang="en-US" dirty="0"/>
          </a:p>
          <a:p>
            <a:r>
              <a:rPr lang="en-US" dirty="0">
                <a:solidFill>
                  <a:srgbClr val="FF0000"/>
                </a:solidFill>
              </a:rPr>
              <a:t>arrange</a:t>
            </a:r>
            <a:r>
              <a:rPr lang="en-US" dirty="0"/>
              <a:t>: sort the observations</a:t>
            </a:r>
          </a:p>
          <a:p>
            <a:r>
              <a:rPr lang="en-US" dirty="0" smtClean="0">
                <a:solidFill>
                  <a:srgbClr val="FF0000"/>
                </a:solidFill>
              </a:rPr>
              <a:t>mutate</a:t>
            </a:r>
            <a:r>
              <a:rPr lang="en-US" dirty="0" smtClean="0"/>
              <a:t>: add </a:t>
            </a:r>
            <a:r>
              <a:rPr lang="en-US" dirty="0"/>
              <a:t>or </a:t>
            </a:r>
            <a:r>
              <a:rPr lang="en-US" dirty="0" smtClean="0"/>
              <a:t>modify variables</a:t>
            </a:r>
            <a:endParaRPr lang="en-US" dirty="0"/>
          </a:p>
          <a:p>
            <a:r>
              <a:rPr lang="en-US" dirty="0" smtClean="0">
                <a:solidFill>
                  <a:srgbClr val="FF0000"/>
                </a:solidFill>
              </a:rPr>
              <a:t>summarize</a:t>
            </a:r>
            <a:r>
              <a:rPr lang="en-US" dirty="0" smtClean="0"/>
              <a:t>: collapse </a:t>
            </a:r>
            <a:r>
              <a:rPr lang="en-US" dirty="0"/>
              <a:t>multiple values into a single </a:t>
            </a:r>
            <a:r>
              <a:rPr lang="en-US" dirty="0" smtClean="0"/>
              <a:t>value</a:t>
            </a:r>
          </a:p>
          <a:p>
            <a:r>
              <a:rPr lang="en-US" dirty="0" err="1" smtClean="0">
                <a:solidFill>
                  <a:srgbClr val="FF0000"/>
                </a:solidFill>
              </a:rPr>
              <a:t>group_by</a:t>
            </a:r>
            <a:r>
              <a:rPr lang="en-US" dirty="0" smtClean="0"/>
              <a:t>: divide </a:t>
            </a:r>
            <a:r>
              <a:rPr lang="en-US" dirty="0" err="1" smtClean="0"/>
              <a:t>datset</a:t>
            </a:r>
            <a:r>
              <a:rPr lang="en-US" dirty="0" smtClean="0"/>
              <a:t> into subgroups</a:t>
            </a:r>
            <a:endParaRPr lang="en-US" dirty="0"/>
          </a:p>
          <a:p>
            <a:r>
              <a:rPr lang="en-US" dirty="0" smtClean="0">
                <a:hlinkClick r:id="rId2"/>
              </a:rPr>
              <a:t>Data wrangling </a:t>
            </a:r>
            <a:r>
              <a:rPr lang="en-US" dirty="0" err="1" smtClean="0">
                <a:hlinkClick r:id="rId2"/>
              </a:rPr>
              <a:t>cheatsheet</a:t>
            </a:r>
            <a:endParaRPr lang="en-US" dirty="0"/>
          </a:p>
        </p:txBody>
      </p:sp>
    </p:spTree>
    <p:extLst>
      <p:ext uri="{BB962C8B-B14F-4D97-AF65-F5344CB8AC3E}">
        <p14:creationId xmlns:p14="http://schemas.microsoft.com/office/powerpoint/2010/main" val="2490804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Content Placeholder 2"/>
          <p:cNvSpPr>
            <a:spLocks noGrp="1"/>
          </p:cNvSpPr>
          <p:nvPr>
            <p:ph idx="1"/>
          </p:nvPr>
        </p:nvSpPr>
        <p:spPr/>
        <p:txBody>
          <a:bodyPr/>
          <a:lstStyle/>
          <a:p>
            <a:r>
              <a:rPr lang="en-US" dirty="0"/>
              <a:t>subset observations based on their </a:t>
            </a:r>
            <a:r>
              <a:rPr lang="en-US" dirty="0" smtClean="0"/>
              <a:t>values</a:t>
            </a:r>
          </a:p>
          <a:p>
            <a:r>
              <a:rPr lang="en-US" dirty="0" smtClean="0"/>
              <a:t>first argument: </a:t>
            </a:r>
          </a:p>
          <a:p>
            <a:pPr lvl="1"/>
            <a:r>
              <a:rPr lang="en-US" dirty="0" smtClean="0"/>
              <a:t>name </a:t>
            </a:r>
            <a:r>
              <a:rPr lang="en-US" dirty="0"/>
              <a:t>of the data </a:t>
            </a:r>
            <a:r>
              <a:rPr lang="en-US" dirty="0" smtClean="0"/>
              <a:t>frame</a:t>
            </a:r>
          </a:p>
          <a:p>
            <a:r>
              <a:rPr lang="en-US" dirty="0" smtClean="0"/>
              <a:t>second (and </a:t>
            </a:r>
            <a:r>
              <a:rPr lang="en-US" dirty="0"/>
              <a:t>subsequent </a:t>
            </a:r>
            <a:r>
              <a:rPr lang="en-US" dirty="0" smtClean="0"/>
              <a:t>arguments):</a:t>
            </a:r>
          </a:p>
          <a:p>
            <a:pPr lvl="1"/>
            <a:r>
              <a:rPr lang="en-US" dirty="0" smtClean="0"/>
              <a:t>expressions </a:t>
            </a:r>
            <a:r>
              <a:rPr lang="en-US" dirty="0"/>
              <a:t>that filter the data frame</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76344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mpg dataset</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a:t>&gt; </a:t>
            </a:r>
            <a:r>
              <a:rPr lang="en-US" dirty="0" err="1"/>
              <a:t>str</a:t>
            </a:r>
            <a:r>
              <a:rPr lang="en-US" dirty="0"/>
              <a:t>(mpg)</a:t>
            </a:r>
          </a:p>
          <a:p>
            <a:pPr marL="0" indent="0">
              <a:buNone/>
            </a:pPr>
            <a:r>
              <a:rPr lang="en-US" dirty="0"/>
              <a:t>Classes ‘</a:t>
            </a:r>
            <a:r>
              <a:rPr lang="en-US" dirty="0" err="1"/>
              <a:t>tbl_df</a:t>
            </a:r>
            <a:r>
              <a:rPr lang="en-US" dirty="0"/>
              <a:t>’, ‘</a:t>
            </a:r>
            <a:r>
              <a:rPr lang="en-US" dirty="0" err="1"/>
              <a:t>tbl</a:t>
            </a:r>
            <a:r>
              <a:rPr lang="en-US" dirty="0"/>
              <a:t>’ and '</a:t>
            </a:r>
            <a:r>
              <a:rPr lang="en-US" dirty="0" err="1"/>
              <a:t>data.frame</a:t>
            </a:r>
            <a:r>
              <a:rPr lang="en-US" dirty="0"/>
              <a:t>':	234 obs. of  11 variables:</a:t>
            </a:r>
          </a:p>
          <a:p>
            <a:pPr marL="0" indent="0">
              <a:buNone/>
            </a:pPr>
            <a:r>
              <a:rPr lang="en-US" dirty="0"/>
              <a:t> $ manufacturer: </a:t>
            </a:r>
            <a:r>
              <a:rPr lang="en-US" dirty="0" err="1"/>
              <a:t>chr</a:t>
            </a:r>
            <a:r>
              <a:rPr lang="en-US" dirty="0"/>
              <a:t>  "</a:t>
            </a:r>
            <a:r>
              <a:rPr lang="en-US" dirty="0" err="1"/>
              <a:t>audi</a:t>
            </a:r>
            <a:r>
              <a:rPr lang="en-US" dirty="0"/>
              <a:t>" "</a:t>
            </a:r>
            <a:r>
              <a:rPr lang="en-US" dirty="0" err="1"/>
              <a:t>audi</a:t>
            </a:r>
            <a:r>
              <a:rPr lang="en-US" dirty="0"/>
              <a:t>" "</a:t>
            </a:r>
            <a:r>
              <a:rPr lang="en-US" dirty="0" err="1"/>
              <a:t>audi</a:t>
            </a:r>
            <a:r>
              <a:rPr lang="en-US" dirty="0"/>
              <a:t>" "</a:t>
            </a:r>
            <a:r>
              <a:rPr lang="en-US" dirty="0" err="1"/>
              <a:t>audi</a:t>
            </a:r>
            <a:r>
              <a:rPr lang="en-US" dirty="0"/>
              <a:t>" ...</a:t>
            </a:r>
          </a:p>
          <a:p>
            <a:pPr marL="0" indent="0">
              <a:buNone/>
            </a:pPr>
            <a:r>
              <a:rPr lang="en-US" dirty="0"/>
              <a:t> $ model       : </a:t>
            </a:r>
            <a:r>
              <a:rPr lang="en-US" dirty="0" err="1"/>
              <a:t>chr</a:t>
            </a:r>
            <a:r>
              <a:rPr lang="en-US" dirty="0"/>
              <a:t>  "a4" "a4" "a4" "a4" ...</a:t>
            </a:r>
          </a:p>
          <a:p>
            <a:pPr marL="0" indent="0">
              <a:buNone/>
            </a:pPr>
            <a:r>
              <a:rPr lang="en-US" dirty="0"/>
              <a:t> $ </a:t>
            </a:r>
            <a:r>
              <a:rPr lang="en-US" dirty="0" err="1"/>
              <a:t>displ</a:t>
            </a:r>
            <a:r>
              <a:rPr lang="en-US" dirty="0"/>
              <a:t>       : </a:t>
            </a:r>
            <a:r>
              <a:rPr lang="en-US" dirty="0" err="1"/>
              <a:t>num</a:t>
            </a:r>
            <a:r>
              <a:rPr lang="en-US" dirty="0"/>
              <a:t>  1.8 1.8 2 2 2.8 2.8 3.1 1.8 1.8 2 ...</a:t>
            </a:r>
          </a:p>
          <a:p>
            <a:pPr marL="0" indent="0">
              <a:buNone/>
            </a:pPr>
            <a:r>
              <a:rPr lang="en-US" dirty="0"/>
              <a:t> $ year        : </a:t>
            </a:r>
            <a:r>
              <a:rPr lang="en-US" dirty="0" err="1"/>
              <a:t>int</a:t>
            </a:r>
            <a:r>
              <a:rPr lang="en-US" dirty="0"/>
              <a:t>  1999 1999 2008 2008 1999 1999 2008 1999 1999 2008 ...</a:t>
            </a:r>
          </a:p>
          <a:p>
            <a:pPr marL="0" indent="0">
              <a:buNone/>
            </a:pPr>
            <a:r>
              <a:rPr lang="en-US" dirty="0"/>
              <a:t> $ </a:t>
            </a:r>
            <a:r>
              <a:rPr lang="en-US" dirty="0" err="1"/>
              <a:t>cyl</a:t>
            </a:r>
            <a:r>
              <a:rPr lang="en-US" dirty="0"/>
              <a:t>         : </a:t>
            </a:r>
            <a:r>
              <a:rPr lang="en-US" dirty="0" err="1"/>
              <a:t>int</a:t>
            </a:r>
            <a:r>
              <a:rPr lang="en-US" dirty="0"/>
              <a:t>  4 4 4 4 6 6 6 4 4 4 ...</a:t>
            </a:r>
          </a:p>
          <a:p>
            <a:pPr marL="0" indent="0">
              <a:buNone/>
            </a:pPr>
            <a:r>
              <a:rPr lang="en-US" dirty="0"/>
              <a:t> $ trans       : </a:t>
            </a:r>
            <a:r>
              <a:rPr lang="en-US" dirty="0" err="1"/>
              <a:t>chr</a:t>
            </a:r>
            <a:r>
              <a:rPr lang="en-US" dirty="0"/>
              <a:t>  "auto(l5)" "manual(m5)" "manual(m6)" "auto(</a:t>
            </a:r>
            <a:r>
              <a:rPr lang="en-US" dirty="0" err="1"/>
              <a:t>av</a:t>
            </a:r>
            <a:r>
              <a:rPr lang="en-US" dirty="0"/>
              <a:t>)" ...</a:t>
            </a:r>
          </a:p>
          <a:p>
            <a:pPr marL="0" indent="0">
              <a:buNone/>
            </a:pPr>
            <a:r>
              <a:rPr lang="en-US" dirty="0"/>
              <a:t> $ </a:t>
            </a:r>
            <a:r>
              <a:rPr lang="en-US" dirty="0" err="1"/>
              <a:t>drv</a:t>
            </a:r>
            <a:r>
              <a:rPr lang="en-US" dirty="0"/>
              <a:t>         : </a:t>
            </a:r>
            <a:r>
              <a:rPr lang="en-US" dirty="0" err="1"/>
              <a:t>chr</a:t>
            </a:r>
            <a:r>
              <a:rPr lang="en-US" dirty="0"/>
              <a:t>  "f" "f" "f" "f" ...</a:t>
            </a:r>
          </a:p>
          <a:p>
            <a:pPr marL="0" indent="0">
              <a:buNone/>
            </a:pPr>
            <a:r>
              <a:rPr lang="en-US" dirty="0"/>
              <a:t> $ </a:t>
            </a:r>
            <a:r>
              <a:rPr lang="en-US" dirty="0" err="1"/>
              <a:t>cty</a:t>
            </a:r>
            <a:r>
              <a:rPr lang="en-US" dirty="0"/>
              <a:t>         : </a:t>
            </a:r>
            <a:r>
              <a:rPr lang="en-US" dirty="0" err="1"/>
              <a:t>int</a:t>
            </a:r>
            <a:r>
              <a:rPr lang="en-US" dirty="0"/>
              <a:t>  18 21 20 21 16 18 18 18 16 20 ...</a:t>
            </a:r>
          </a:p>
          <a:p>
            <a:pPr marL="0" indent="0">
              <a:buNone/>
            </a:pPr>
            <a:r>
              <a:rPr lang="en-US" dirty="0"/>
              <a:t> $ </a:t>
            </a:r>
            <a:r>
              <a:rPr lang="en-US" dirty="0" err="1"/>
              <a:t>hwy</a:t>
            </a:r>
            <a:r>
              <a:rPr lang="en-US" dirty="0"/>
              <a:t>         : </a:t>
            </a:r>
            <a:r>
              <a:rPr lang="en-US" dirty="0" err="1"/>
              <a:t>int</a:t>
            </a:r>
            <a:r>
              <a:rPr lang="en-US" dirty="0"/>
              <a:t>  29 29 31 30 26 26 27 26 25 28 ...</a:t>
            </a:r>
          </a:p>
          <a:p>
            <a:pPr marL="0" indent="0">
              <a:buNone/>
            </a:pPr>
            <a:r>
              <a:rPr lang="en-US" dirty="0"/>
              <a:t> $ </a:t>
            </a:r>
            <a:r>
              <a:rPr lang="en-US" dirty="0" err="1"/>
              <a:t>fl</a:t>
            </a:r>
            <a:r>
              <a:rPr lang="en-US" dirty="0"/>
              <a:t>          : </a:t>
            </a:r>
            <a:r>
              <a:rPr lang="en-US" dirty="0" err="1"/>
              <a:t>chr</a:t>
            </a:r>
            <a:r>
              <a:rPr lang="en-US" dirty="0"/>
              <a:t>  "p" "p" "p" "p" ...</a:t>
            </a:r>
          </a:p>
          <a:p>
            <a:pPr marL="0" indent="0">
              <a:buNone/>
            </a:pPr>
            <a:r>
              <a:rPr lang="en-US" dirty="0"/>
              <a:t> $ class       : </a:t>
            </a:r>
            <a:r>
              <a:rPr lang="en-US" dirty="0" err="1"/>
              <a:t>chr</a:t>
            </a:r>
            <a:r>
              <a:rPr lang="en-US" dirty="0"/>
              <a:t>  "compact" "compact" "compact" "compact"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3083519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Content Placeholder 2"/>
          <p:cNvSpPr>
            <a:spLocks noGrp="1"/>
          </p:cNvSpPr>
          <p:nvPr>
            <p:ph idx="1"/>
          </p:nvPr>
        </p:nvSpPr>
        <p:spPr>
          <a:xfrm>
            <a:off x="76200" y="1600200"/>
            <a:ext cx="8915400" cy="4525963"/>
          </a:xfrm>
        </p:spPr>
        <p:txBody>
          <a:bodyPr>
            <a:normAutofit/>
          </a:bodyPr>
          <a:lstStyle/>
          <a:p>
            <a:r>
              <a:rPr lang="en-US" dirty="0" smtClean="0"/>
              <a:t>Multiple conditions are equivalent to AND</a:t>
            </a:r>
          </a:p>
          <a:p>
            <a:pPr lvl="1"/>
            <a:r>
              <a:rPr lang="en-US" dirty="0" err="1" smtClean="0">
                <a:latin typeface="Courier New" panose="02070309020205020404" pitchFamily="49" charset="0"/>
                <a:cs typeface="Courier New" panose="02070309020205020404" pitchFamily="49" charset="0"/>
              </a:rPr>
              <a:t>cty</a:t>
            </a:r>
            <a:r>
              <a:rPr lang="en-US" dirty="0" smtClean="0">
                <a:latin typeface="Courier New" panose="02070309020205020404" pitchFamily="49" charset="0"/>
                <a:cs typeface="Courier New" panose="02070309020205020404" pitchFamily="49" charset="0"/>
              </a:rPr>
              <a:t> &gt; 25, </a:t>
            </a:r>
            <a:r>
              <a:rPr lang="en-US" dirty="0" err="1" smtClean="0">
                <a:latin typeface="Courier New" panose="02070309020205020404" pitchFamily="49" charset="0"/>
                <a:cs typeface="Courier New" panose="02070309020205020404" pitchFamily="49" charset="0"/>
              </a:rPr>
              <a:t>hwy</a:t>
            </a:r>
            <a:r>
              <a:rPr lang="en-US" dirty="0" smtClean="0">
                <a:latin typeface="Courier New" panose="02070309020205020404" pitchFamily="49" charset="0"/>
                <a:cs typeface="Courier New" panose="02070309020205020404" pitchFamily="49" charset="0"/>
              </a:rPr>
              <a:t> &gt; 27</a:t>
            </a:r>
          </a:p>
          <a:p>
            <a:pPr lvl="1"/>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&gt; </a:t>
            </a:r>
            <a:r>
              <a:rPr lang="en-US" dirty="0" smtClean="0">
                <a:latin typeface="Courier New" panose="02070309020205020404" pitchFamily="49" charset="0"/>
                <a:cs typeface="Courier New" panose="02070309020205020404" pitchFamily="49" charset="0"/>
              </a:rPr>
              <a:t>25 &amp; </a:t>
            </a:r>
            <a:r>
              <a:rPr lang="en-US" dirty="0" err="1" smtClean="0">
                <a:latin typeface="Courier New" panose="02070309020205020404" pitchFamily="49" charset="0"/>
                <a:cs typeface="Courier New" panose="02070309020205020404" pitchFamily="49" charset="0"/>
              </a:rPr>
              <a:t>hwy</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&gt; 27</a:t>
            </a:r>
            <a:endParaRPr lang="en-US" dirty="0" smtClean="0">
              <a:latin typeface="Courier New" panose="02070309020205020404" pitchFamily="49" charset="0"/>
              <a:cs typeface="Courier New" panose="02070309020205020404" pitchFamily="49" charset="0"/>
            </a:endParaRPr>
          </a:p>
          <a:p>
            <a:r>
              <a:rPr lang="en-US" dirty="0" smtClean="0"/>
              <a:t>OR requires |</a:t>
            </a:r>
          </a:p>
          <a:p>
            <a:r>
              <a:rPr lang="en-US" dirty="0" smtClean="0"/>
              <a:t>Some convenience operators:</a:t>
            </a:r>
          </a:p>
          <a:p>
            <a:pPr lvl="1"/>
            <a:r>
              <a:rPr lang="en-US" dirty="0" smtClean="0">
                <a:latin typeface="Courier New" panose="02070309020205020404" pitchFamily="49" charset="0"/>
                <a:cs typeface="Courier New" panose="02070309020205020404" pitchFamily="49" charset="0"/>
              </a:rPr>
              <a:t>manufacturer==“</a:t>
            </a:r>
            <a:r>
              <a:rPr lang="en-US" dirty="0" err="1" smtClean="0">
                <a:latin typeface="Courier New" panose="02070309020205020404" pitchFamily="49" charset="0"/>
                <a:cs typeface="Courier New" panose="02070309020205020404" pitchFamily="49" charset="0"/>
              </a:rPr>
              <a:t>honda</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manufacturer</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toyota</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m</a:t>
            </a:r>
            <a:r>
              <a:rPr lang="en-US" dirty="0" smtClean="0">
                <a:latin typeface="Courier New" panose="02070309020205020404" pitchFamily="49" charset="0"/>
                <a:cs typeface="Courier New" panose="02070309020205020404" pitchFamily="49" charset="0"/>
              </a:rPr>
              <a:t>anufacturer %in% c(“</a:t>
            </a:r>
            <a:r>
              <a:rPr lang="en-US" dirty="0" err="1" smtClean="0">
                <a:latin typeface="Courier New" panose="02070309020205020404" pitchFamily="49" charset="0"/>
                <a:cs typeface="Courier New" panose="02070309020205020404" pitchFamily="49" charset="0"/>
              </a:rPr>
              <a:t>honda</a:t>
            </a:r>
            <a:r>
              <a:rPr lang="en-US" dirty="0" smtClean="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a:t>
            </a:r>
            <a:r>
              <a:rPr lang="en-US" dirty="0" err="1" smtClean="0">
                <a:latin typeface="Courier New" panose="02070309020205020404" pitchFamily="49" charset="0"/>
                <a:cs typeface="Courier New" panose="02070309020205020404" pitchFamily="49" charset="0"/>
              </a:rPr>
              <a:t>oyota</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286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p>
        </p:txBody>
      </p:sp>
      <p:sp>
        <p:nvSpPr>
          <p:cNvPr id="3" name="Content Placeholder 2"/>
          <p:cNvSpPr>
            <a:spLocks noGrp="1"/>
          </p:cNvSpPr>
          <p:nvPr>
            <p:ph idx="1"/>
          </p:nvPr>
        </p:nvSpPr>
        <p:spPr/>
        <p:txBody>
          <a:bodyPr/>
          <a:lstStyle/>
          <a:p>
            <a:r>
              <a:rPr lang="en-US" dirty="0" smtClean="0"/>
              <a:t>Get column subset </a:t>
            </a:r>
            <a:r>
              <a:rPr lang="en-US" dirty="0"/>
              <a:t>using operations based on the names of the </a:t>
            </a:r>
            <a:r>
              <a:rPr lang="en-US" dirty="0" smtClean="0"/>
              <a:t>variables</a:t>
            </a:r>
          </a:p>
          <a:p>
            <a:r>
              <a:rPr lang="en-US" dirty="0" smtClean="0"/>
              <a:t>Parameters:</a:t>
            </a:r>
          </a:p>
          <a:p>
            <a:pPr lvl="1"/>
            <a:r>
              <a:rPr lang="en-US" dirty="0" smtClean="0"/>
              <a:t>the </a:t>
            </a:r>
            <a:r>
              <a:rPr lang="en-US" dirty="0"/>
              <a:t>data </a:t>
            </a:r>
            <a:r>
              <a:rPr lang="en-US" dirty="0" smtClean="0"/>
              <a:t>frame</a:t>
            </a:r>
          </a:p>
          <a:p>
            <a:pPr lvl="1"/>
            <a:r>
              <a:rPr lang="en-US" dirty="0" smtClean="0"/>
              <a:t>a </a:t>
            </a:r>
            <a:r>
              <a:rPr lang="en-US" dirty="0"/>
              <a:t>set of column names </a:t>
            </a:r>
            <a:r>
              <a:rPr lang="en-US" dirty="0" smtClean="0"/>
              <a:t>to select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775573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helper functions</a:t>
            </a:r>
            <a:endParaRPr lang="en-US" dirty="0"/>
          </a:p>
        </p:txBody>
      </p:sp>
      <p:sp>
        <p:nvSpPr>
          <p:cNvPr id="3" name="Content Placeholder 2"/>
          <p:cNvSpPr>
            <a:spLocks noGrp="1"/>
          </p:cNvSpPr>
          <p:nvPr>
            <p:ph idx="1"/>
          </p:nvPr>
        </p:nvSpPr>
        <p:spPr/>
        <p:txBody>
          <a:bodyPr/>
          <a:lstStyle/>
          <a:p>
            <a:r>
              <a:rPr lang="en-US" dirty="0" smtClean="0"/>
              <a:t>To specify column names without listing </a:t>
            </a:r>
            <a:r>
              <a:rPr lang="en-US" dirty="0" err="1" smtClean="0"/>
              <a:t>everyname</a:t>
            </a:r>
            <a:r>
              <a:rPr lang="en-US" dirty="0" smtClean="0"/>
              <a:t> explicitly</a:t>
            </a:r>
          </a:p>
          <a:p>
            <a:pPr lvl="1"/>
            <a:r>
              <a:rPr lang="en-US" dirty="0" err="1" smtClean="0"/>
              <a:t>starts_with</a:t>
            </a:r>
            <a:r>
              <a:rPr lang="en-US" dirty="0"/>
              <a:t>("</a:t>
            </a:r>
            <a:r>
              <a:rPr lang="en-US" dirty="0" err="1"/>
              <a:t>abc</a:t>
            </a:r>
            <a:r>
              <a:rPr lang="en-US" dirty="0"/>
              <a:t>"): matches names that begin with “</a:t>
            </a:r>
            <a:r>
              <a:rPr lang="en-US" dirty="0" err="1"/>
              <a:t>abc</a:t>
            </a:r>
            <a:r>
              <a:rPr lang="en-US" dirty="0"/>
              <a:t>”.</a:t>
            </a:r>
          </a:p>
          <a:p>
            <a:pPr lvl="1"/>
            <a:r>
              <a:rPr lang="en-US" dirty="0" err="1" smtClean="0"/>
              <a:t>ends_with</a:t>
            </a:r>
            <a:r>
              <a:rPr lang="en-US" dirty="0"/>
              <a:t>("xyz"): matches names that end with “xyz”.</a:t>
            </a:r>
          </a:p>
          <a:p>
            <a:pPr lvl="1"/>
            <a:r>
              <a:rPr lang="en-US" dirty="0" smtClean="0"/>
              <a:t>contains</a:t>
            </a:r>
            <a:r>
              <a:rPr lang="en-US" dirty="0"/>
              <a:t>("</a:t>
            </a:r>
            <a:r>
              <a:rPr lang="en-US" dirty="0" err="1"/>
              <a:t>ijk</a:t>
            </a:r>
            <a:r>
              <a:rPr lang="en-US" dirty="0"/>
              <a:t>"): matches names that contain “</a:t>
            </a:r>
            <a:r>
              <a:rPr lang="en-US" dirty="0" err="1"/>
              <a:t>ijk</a:t>
            </a:r>
            <a:r>
              <a:rPr lang="en-US" dirty="0"/>
              <a:t>”.</a:t>
            </a:r>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4044974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normAutofit lnSpcReduction="10000"/>
          </a:bodyPr>
          <a:lstStyle/>
          <a:p>
            <a:r>
              <a:rPr lang="en-US" dirty="0" smtClean="0"/>
              <a:t>Traditional </a:t>
            </a:r>
            <a:r>
              <a:rPr lang="en-US" i="1" dirty="0" smtClean="0"/>
              <a:t>R</a:t>
            </a:r>
            <a:r>
              <a:rPr lang="en-US" dirty="0" smtClean="0"/>
              <a:t> uses chained function calls to join together data operations:</a:t>
            </a:r>
          </a:p>
          <a:p>
            <a:r>
              <a:rPr lang="en-US" sz="1800" dirty="0">
                <a:latin typeface="Consolas" charset="0"/>
                <a:ea typeface="Consolas" charset="0"/>
                <a:cs typeface="Consolas" charset="0"/>
              </a:rPr>
              <a:t>&gt; </a:t>
            </a:r>
            <a:r>
              <a:rPr lang="is-IS" sz="1800" dirty="0" smtClean="0">
                <a:latin typeface="Consolas" charset="0"/>
                <a:ea typeface="Consolas" charset="0"/>
                <a:cs typeface="Consolas" charset="0"/>
              </a:rPr>
              <a:t>select(</a:t>
            </a:r>
            <a:r>
              <a:rPr lang="en-US" sz="1800" dirty="0" smtClean="0">
                <a:latin typeface="Consolas" charset="0"/>
                <a:ea typeface="Consolas" charset="0"/>
                <a:cs typeface="Consolas" charset="0"/>
              </a:rPr>
              <a:t>filter(mpg, </a:t>
            </a:r>
            <a:r>
              <a:rPr lang="en-US" sz="1800" dirty="0" err="1" smtClean="0">
                <a:latin typeface="Consolas" charset="0"/>
                <a:ea typeface="Consolas" charset="0"/>
                <a:cs typeface="Consolas" charset="0"/>
              </a:rPr>
              <a:t>cty</a:t>
            </a:r>
            <a:r>
              <a:rPr lang="en-US" sz="1800" dirty="0" smtClean="0">
                <a:latin typeface="Consolas" charset="0"/>
                <a:ea typeface="Consolas" charset="0"/>
                <a:cs typeface="Consolas" charset="0"/>
              </a:rPr>
              <a:t> &gt; 25), </a:t>
            </a:r>
            <a:r>
              <a:rPr lang="is-IS" sz="1800" dirty="0" smtClean="0">
                <a:latin typeface="Consolas" charset="0"/>
                <a:ea typeface="Consolas" charset="0"/>
                <a:cs typeface="Consolas" charset="0"/>
              </a:rPr>
              <a:t>manufacturer, model)</a:t>
            </a:r>
            <a:endParaRPr lang="is-IS" sz="1800" dirty="0">
              <a:latin typeface="Consolas" charset="0"/>
              <a:ea typeface="Consolas" charset="0"/>
              <a:cs typeface="Consolas" charset="0"/>
            </a:endParaRPr>
          </a:p>
          <a:p>
            <a:r>
              <a:rPr lang="en-US" dirty="0" smtClean="0">
                <a:latin typeface="Calibri" charset="0"/>
                <a:ea typeface="Calibri" charset="0"/>
                <a:cs typeface="Calibri" charset="0"/>
              </a:rPr>
              <a:t>This syntax extends from combinations of functions in math: </a:t>
            </a:r>
            <a:r>
              <a:rPr lang="en-US" i="1" dirty="0" smtClean="0">
                <a:latin typeface="Calibri" charset="0"/>
                <a:ea typeface="Calibri" charset="0"/>
                <a:cs typeface="Calibri" charset="0"/>
              </a:rPr>
              <a:t>f</a:t>
            </a:r>
            <a:r>
              <a:rPr lang="en-US" dirty="0" smtClean="0">
                <a:latin typeface="Calibri" charset="0"/>
                <a:ea typeface="Calibri" charset="0"/>
                <a:cs typeface="Calibri" charset="0"/>
              </a:rPr>
              <a:t>(</a:t>
            </a:r>
            <a:r>
              <a:rPr lang="en-US" i="1" dirty="0" smtClean="0">
                <a:latin typeface="Calibri" charset="0"/>
                <a:ea typeface="Calibri" charset="0"/>
                <a:cs typeface="Calibri" charset="0"/>
              </a:rPr>
              <a:t>g</a:t>
            </a:r>
            <a:r>
              <a:rPr lang="en-US" dirty="0" smtClean="0">
                <a:latin typeface="Calibri" charset="0"/>
                <a:ea typeface="Calibri" charset="0"/>
                <a:cs typeface="Calibri" charset="0"/>
              </a:rPr>
              <a:t>(x)), </a:t>
            </a:r>
          </a:p>
          <a:p>
            <a:pPr lvl="1"/>
            <a:r>
              <a:rPr lang="en-US" dirty="0" smtClean="0">
                <a:latin typeface="Calibri" charset="0"/>
                <a:ea typeface="Calibri" charset="0"/>
                <a:cs typeface="Calibri" charset="0"/>
              </a:rPr>
              <a:t>functions are evaluated from inner to outer</a:t>
            </a:r>
          </a:p>
          <a:p>
            <a:r>
              <a:rPr lang="en-US" dirty="0" smtClean="0">
                <a:latin typeface="Calibri" charset="0"/>
                <a:ea typeface="Calibri" charset="0"/>
                <a:cs typeface="Calibri" charset="0"/>
              </a:rPr>
              <a:t>Con: gets confusing to keep track of "the output of this function is the input to the next one"</a:t>
            </a:r>
          </a:p>
        </p:txBody>
      </p:sp>
    </p:spTree>
    <p:extLst>
      <p:ext uri="{BB962C8B-B14F-4D97-AF65-F5344CB8AC3E}">
        <p14:creationId xmlns:p14="http://schemas.microsoft.com/office/powerpoint/2010/main" val="910191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normAutofit fontScale="92500"/>
          </a:bodyPr>
          <a:lstStyle/>
          <a:p>
            <a:r>
              <a:rPr lang="en-US" dirty="0">
                <a:latin typeface="Calibri" charset="0"/>
                <a:ea typeface="Calibri" charset="0"/>
                <a:cs typeface="Calibri" charset="0"/>
              </a:rPr>
              <a:t>An alternative syntax </a:t>
            </a:r>
            <a:r>
              <a:rPr lang="en-US" dirty="0" smtClean="0">
                <a:latin typeface="Calibri" charset="0"/>
                <a:ea typeface="Calibri" charset="0"/>
                <a:cs typeface="Calibri" charset="0"/>
              </a:rPr>
              <a:t>emerged long ago from Unix terminal programming:</a:t>
            </a:r>
          </a:p>
          <a:p>
            <a:r>
              <a:rPr lang="en-US" sz="1800" dirty="0" smtClean="0">
                <a:latin typeface="Consolas" charset="0"/>
                <a:ea typeface="Consolas" charset="0"/>
                <a:cs typeface="Consolas" charset="0"/>
              </a:rPr>
              <a:t>find </a:t>
            </a:r>
            <a:r>
              <a:rPr lang="en-US" sz="1800" dirty="0">
                <a:latin typeface="Consolas" charset="0"/>
                <a:ea typeface="Consolas" charset="0"/>
                <a:cs typeface="Consolas" charset="0"/>
              </a:rPr>
              <a:t>. –</a:t>
            </a:r>
            <a:r>
              <a:rPr lang="en-US" sz="1800" dirty="0" err="1">
                <a:latin typeface="Consolas" charset="0"/>
                <a:ea typeface="Consolas" charset="0"/>
                <a:cs typeface="Consolas" charset="0"/>
              </a:rPr>
              <a:t>iname</a:t>
            </a:r>
            <a:r>
              <a:rPr lang="en-US" sz="1800" dirty="0">
                <a:latin typeface="Consolas" charset="0"/>
                <a:ea typeface="Consolas" charset="0"/>
                <a:cs typeface="Consolas" charset="0"/>
              </a:rPr>
              <a:t> '*.pdf' | grep –v 'figure' | sort –n</a:t>
            </a:r>
          </a:p>
          <a:p>
            <a:endParaRPr lang="en-US" sz="1800" dirty="0">
              <a:latin typeface="Consolas" charset="0"/>
              <a:ea typeface="Consolas" charset="0"/>
              <a:cs typeface="Consolas" charset="0"/>
            </a:endParaRPr>
          </a:p>
          <a:p>
            <a:r>
              <a:rPr lang="en-US" dirty="0" smtClean="0">
                <a:latin typeface="Calibri" charset="0"/>
                <a:ea typeface="Calibri" charset="0"/>
                <a:cs typeface="Calibri" charset="0"/>
              </a:rPr>
              <a:t>The idea of "pipes" and "redirection" in shell scripting is that the commands can be read from left to right where the pipe </a:t>
            </a:r>
            <a:r>
              <a:rPr lang="en-US" b="1" dirty="0" smtClean="0">
                <a:solidFill>
                  <a:srgbClr val="C00000"/>
                </a:solidFill>
                <a:latin typeface="Calibri" charset="0"/>
                <a:ea typeface="Calibri" charset="0"/>
                <a:cs typeface="Calibri" charset="0"/>
              </a:rPr>
              <a:t>|</a:t>
            </a:r>
            <a:r>
              <a:rPr lang="en-US" dirty="0" smtClean="0">
                <a:latin typeface="Calibri" charset="0"/>
                <a:ea typeface="Calibri" charset="0"/>
                <a:cs typeface="Calibri" charset="0"/>
              </a:rPr>
              <a:t> indicates:</a:t>
            </a:r>
          </a:p>
          <a:p>
            <a:pPr lvl="1"/>
            <a:r>
              <a:rPr lang="en-US" i="1" dirty="0" smtClean="0">
                <a:latin typeface="Calibri" charset="0"/>
                <a:ea typeface="Calibri" charset="0"/>
                <a:cs typeface="Calibri" charset="0"/>
              </a:rPr>
              <a:t>output of left command is the input to the right command</a:t>
            </a:r>
          </a:p>
          <a:p>
            <a:r>
              <a:rPr lang="en-US" dirty="0" smtClean="0">
                <a:latin typeface="Calibri" charset="0"/>
                <a:ea typeface="Calibri" charset="0"/>
                <a:cs typeface="Calibri" charset="0"/>
              </a:rPr>
              <a:t>This syntax makes multi-step chains easier to see</a:t>
            </a:r>
          </a:p>
          <a:p>
            <a:endParaRPr lang="en-US" dirty="0">
              <a:latin typeface="Calibri" charset="0"/>
              <a:ea typeface="Calibri" charset="0"/>
              <a:cs typeface="Calibri" charset="0"/>
            </a:endParaRPr>
          </a:p>
        </p:txBody>
      </p:sp>
    </p:spTree>
    <p:extLst>
      <p:ext uri="{BB962C8B-B14F-4D97-AF65-F5344CB8AC3E}">
        <p14:creationId xmlns:p14="http://schemas.microsoft.com/office/powerpoint/2010/main" val="2997115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pipelines</a:t>
            </a:r>
            <a:endParaRPr lang="en-US" dirty="0"/>
          </a:p>
        </p:txBody>
      </p:sp>
      <p:sp>
        <p:nvSpPr>
          <p:cNvPr id="3" name="Content Placeholder 2"/>
          <p:cNvSpPr>
            <a:spLocks noGrp="1"/>
          </p:cNvSpPr>
          <p:nvPr>
            <p:ph idx="1"/>
          </p:nvPr>
        </p:nvSpPr>
        <p:spPr/>
        <p:txBody>
          <a:bodyPr>
            <a:normAutofit/>
          </a:bodyPr>
          <a:lstStyle/>
          <a:p>
            <a:pPr>
              <a:spcAft>
                <a:spcPts val="1500"/>
              </a:spcAft>
            </a:pPr>
            <a:r>
              <a:rPr lang="en-US" dirty="0" smtClean="0"/>
              <a:t>Pipe operator </a:t>
            </a:r>
            <a:r>
              <a:rPr lang="en-US" dirty="0" smtClean="0">
                <a:solidFill>
                  <a:srgbClr val="FF0000"/>
                </a:solidFill>
              </a:rPr>
              <a:t>%&gt;%</a:t>
            </a:r>
            <a:r>
              <a:rPr lang="en-US" dirty="0" smtClean="0"/>
              <a:t> </a:t>
            </a:r>
          </a:p>
          <a:p>
            <a:pPr>
              <a:spcAft>
                <a:spcPts val="1500"/>
              </a:spcAft>
            </a:pPr>
            <a:r>
              <a:rPr lang="en-US" dirty="0" smtClean="0"/>
              <a:t>All </a:t>
            </a:r>
            <a:r>
              <a:rPr lang="en-US" dirty="0" err="1" smtClean="0"/>
              <a:t>dplyr</a:t>
            </a:r>
            <a:r>
              <a:rPr lang="en-US" dirty="0"/>
              <a:t> </a:t>
            </a:r>
            <a:r>
              <a:rPr lang="en-US" dirty="0" smtClean="0"/>
              <a:t>functions can be piped</a:t>
            </a:r>
            <a:endParaRPr lang="en-US" dirty="0"/>
          </a:p>
          <a:p>
            <a:pPr marL="0" indent="0">
              <a:spcBef>
                <a:spcPts val="0"/>
              </a:spcBef>
              <a:buNone/>
            </a:pPr>
            <a:r>
              <a:rPr lang="hr-HR" sz="2000" dirty="0">
                <a:latin typeface="Consolas" charset="0"/>
                <a:ea typeface="Consolas" charset="0"/>
                <a:cs typeface="Consolas" charset="0"/>
              </a:rPr>
              <a:t>&gt; </a:t>
            </a:r>
            <a:r>
              <a:rPr lang="en-US" sz="2000" dirty="0" smtClean="0">
                <a:latin typeface="Consolas" charset="0"/>
                <a:ea typeface="Consolas" charset="0"/>
                <a:cs typeface="Consolas" charset="0"/>
              </a:rPr>
              <a:t>mpg</a:t>
            </a:r>
            <a:r>
              <a:rPr lang="hr-HR" sz="2000" dirty="0" smtClean="0">
                <a:latin typeface="Consolas" charset="0"/>
                <a:ea typeface="Consolas" charset="0"/>
                <a:cs typeface="Consolas" charset="0"/>
              </a:rPr>
              <a:t> </a:t>
            </a:r>
            <a:r>
              <a:rPr lang="hr-HR" sz="2000" dirty="0" smtClean="0">
                <a:solidFill>
                  <a:srgbClr val="FF0000"/>
                </a:solidFill>
                <a:latin typeface="Consolas" charset="0"/>
                <a:ea typeface="Consolas" charset="0"/>
                <a:cs typeface="Consolas" charset="0"/>
              </a:rPr>
              <a:t>%&gt;%</a:t>
            </a:r>
            <a:r>
              <a:rPr lang="is-IS" sz="2000" dirty="0">
                <a:latin typeface="Consolas" charset="0"/>
                <a:ea typeface="Consolas" charset="0"/>
                <a:cs typeface="Consolas" charset="0"/>
              </a:rPr>
              <a:t> </a:t>
            </a:r>
            <a:r>
              <a:rPr lang="is-IS" sz="2000" dirty="0" smtClean="0">
                <a:latin typeface="Consolas" charset="0"/>
                <a:ea typeface="Consolas" charset="0"/>
                <a:cs typeface="Consolas" charset="0"/>
              </a:rPr>
              <a:t>filter(cty &gt; 25) </a:t>
            </a:r>
            <a:r>
              <a:rPr lang="is-IS" sz="2000" dirty="0" smtClean="0">
                <a:solidFill>
                  <a:srgbClr val="FF0000"/>
                </a:solidFill>
                <a:latin typeface="Consolas" charset="0"/>
                <a:ea typeface="Consolas" charset="0"/>
                <a:cs typeface="Consolas" charset="0"/>
              </a:rPr>
              <a:t>%&gt;%</a:t>
            </a:r>
            <a:r>
              <a:rPr lang="is-IS" sz="2000" dirty="0" smtClean="0">
                <a:latin typeface="Consolas" charset="0"/>
                <a:ea typeface="Consolas" charset="0"/>
                <a:cs typeface="Consolas" charset="0"/>
              </a:rPr>
              <a:t> select(manufacturer)</a:t>
            </a:r>
            <a:endParaRPr lang="is-IS" sz="2000" dirty="0">
              <a:latin typeface="Consolas" charset="0"/>
              <a:ea typeface="Consolas" charset="0"/>
              <a:cs typeface="Consolas" charset="0"/>
            </a:endParaRPr>
          </a:p>
          <a:p>
            <a:pPr lvl="1">
              <a:spcBef>
                <a:spcPts val="0"/>
              </a:spcBef>
            </a:pPr>
            <a:r>
              <a:rPr lang="is-IS" dirty="0" smtClean="0">
                <a:latin typeface="Calibri" charset="0"/>
                <a:ea typeface="Calibri" charset="0"/>
                <a:cs typeface="Calibri" charset="0"/>
              </a:rPr>
              <a:t>An example of one pipeline</a:t>
            </a:r>
          </a:p>
          <a:p>
            <a:pPr>
              <a:spcBef>
                <a:spcPts val="0"/>
              </a:spcBef>
            </a:pPr>
            <a:endParaRPr lang="is-IS" dirty="0" smtClean="0">
              <a:latin typeface="Calibri" charset="0"/>
              <a:ea typeface="Calibri" charset="0"/>
              <a:cs typeface="Calibri" charset="0"/>
            </a:endParaRPr>
          </a:p>
          <a:p>
            <a:pPr>
              <a:spcBef>
                <a:spcPts val="0"/>
              </a:spcBef>
            </a:pPr>
            <a:r>
              <a:rPr lang="is-IS" dirty="0" smtClean="0">
                <a:latin typeface="Calibri" charset="0"/>
                <a:ea typeface="Calibri" charset="0"/>
                <a:cs typeface="Calibri" charset="0"/>
              </a:rPr>
              <a:t>Compare with:</a:t>
            </a:r>
          </a:p>
          <a:p>
            <a:pPr>
              <a:spcBef>
                <a:spcPts val="0"/>
              </a:spcBef>
            </a:pPr>
            <a:endParaRPr lang="en-US" sz="1800" dirty="0" smtClean="0">
              <a:latin typeface="Consolas" charset="0"/>
              <a:ea typeface="Consolas" charset="0"/>
              <a:cs typeface="Consolas" charset="0"/>
            </a:endParaRPr>
          </a:p>
          <a:p>
            <a:pPr marL="0" indent="0">
              <a:spcBef>
                <a:spcPts val="0"/>
              </a:spcBef>
              <a:buNone/>
            </a:pPr>
            <a:r>
              <a:rPr lang="en-US" sz="2000" dirty="0" smtClean="0">
                <a:latin typeface="Consolas" charset="0"/>
                <a:ea typeface="Consolas" charset="0"/>
                <a:cs typeface="Consolas" charset="0"/>
              </a:rPr>
              <a:t>&gt; </a:t>
            </a:r>
            <a:r>
              <a:rPr lang="is-IS" sz="2000" dirty="0">
                <a:latin typeface="Consolas" charset="0"/>
                <a:ea typeface="Consolas" charset="0"/>
                <a:cs typeface="Consolas" charset="0"/>
              </a:rPr>
              <a:t>select(</a:t>
            </a:r>
            <a:r>
              <a:rPr lang="en-US" sz="2000" dirty="0">
                <a:latin typeface="Consolas" charset="0"/>
                <a:ea typeface="Consolas" charset="0"/>
                <a:cs typeface="Consolas" charset="0"/>
              </a:rPr>
              <a:t>filter(mpg, </a:t>
            </a:r>
            <a:r>
              <a:rPr lang="en-US" sz="2000" dirty="0" err="1">
                <a:latin typeface="Consolas" charset="0"/>
                <a:ea typeface="Consolas" charset="0"/>
                <a:cs typeface="Consolas" charset="0"/>
              </a:rPr>
              <a:t>cty</a:t>
            </a:r>
            <a:r>
              <a:rPr lang="en-US" sz="2000" dirty="0">
                <a:latin typeface="Consolas" charset="0"/>
                <a:ea typeface="Consolas" charset="0"/>
                <a:cs typeface="Consolas" charset="0"/>
              </a:rPr>
              <a:t> &gt; 25), </a:t>
            </a:r>
            <a:r>
              <a:rPr lang="is-IS" sz="2000" dirty="0">
                <a:latin typeface="Consolas" charset="0"/>
                <a:ea typeface="Consolas" charset="0"/>
                <a:cs typeface="Consolas" charset="0"/>
              </a:rPr>
              <a:t>manufacturer, mpg)</a:t>
            </a:r>
            <a:endParaRPr lang="en-US" sz="2000" dirty="0">
              <a:latin typeface="Consolas" charset="0"/>
              <a:ea typeface="Consolas" charset="0"/>
              <a:cs typeface="Consolas" charset="0"/>
            </a:endParaRPr>
          </a:p>
        </p:txBody>
      </p:sp>
    </p:spTree>
    <p:extLst>
      <p:ext uri="{BB962C8B-B14F-4D97-AF65-F5344CB8AC3E}">
        <p14:creationId xmlns:p14="http://schemas.microsoft.com/office/powerpoint/2010/main" val="25990961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Classwork</a:t>
            </a:r>
            <a:endParaRPr lang="en-US" dirty="0"/>
          </a:p>
        </p:txBody>
      </p:sp>
      <p:sp>
        <p:nvSpPr>
          <p:cNvPr id="3" name="Content Placeholder 2"/>
          <p:cNvSpPr>
            <a:spLocks noGrp="1"/>
          </p:cNvSpPr>
          <p:nvPr>
            <p:ph idx="1"/>
          </p:nvPr>
        </p:nvSpPr>
        <p:spPr/>
        <p:txBody>
          <a:bodyPr/>
          <a:lstStyle/>
          <a:p>
            <a:r>
              <a:rPr lang="en-US" dirty="0" smtClean="0"/>
              <a:t>From the iris dataset, show only </a:t>
            </a:r>
            <a:r>
              <a:rPr lang="en-US" dirty="0" err="1" smtClean="0"/>
              <a:t>Sepal.Length</a:t>
            </a:r>
            <a:r>
              <a:rPr lang="en-US" dirty="0" smtClean="0"/>
              <a:t> and </a:t>
            </a:r>
            <a:r>
              <a:rPr lang="en-US" dirty="0" err="1" smtClean="0"/>
              <a:t>Sepal.Width</a:t>
            </a:r>
            <a:r>
              <a:rPr lang="en-US" dirty="0" smtClean="0"/>
              <a:t> columns for those flowers with </a:t>
            </a:r>
            <a:r>
              <a:rPr lang="en-US" dirty="0" err="1" smtClean="0"/>
              <a:t>Petal.Length</a:t>
            </a:r>
            <a:r>
              <a:rPr lang="en-US" dirty="0" smtClean="0"/>
              <a:t> &gt; 3.0 and </a:t>
            </a:r>
            <a:r>
              <a:rPr lang="en-US" dirty="0" err="1" smtClean="0"/>
              <a:t>Petal.Width</a:t>
            </a:r>
            <a:r>
              <a:rPr lang="en-US" dirty="0" smtClean="0"/>
              <a:t> &gt; 1.0</a:t>
            </a:r>
          </a:p>
          <a:p>
            <a:r>
              <a:rPr lang="en-US" dirty="0" smtClean="0"/>
              <a:t>Use </a:t>
            </a:r>
            <a:r>
              <a:rPr lang="en-US" dirty="0" err="1" smtClean="0"/>
              <a:t>tidyverse</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582073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Rectangle 8"/>
          <p:cNvSpPr>
            <a:spLocks noGrp="1" noChangeArrowheads="1"/>
          </p:cNvSpPr>
          <p:nvPr>
            <p:ph type="title"/>
          </p:nvPr>
        </p:nvSpPr>
        <p:spPr/>
        <p:txBody>
          <a:bodyPr/>
          <a:lstStyle/>
          <a:p>
            <a:pPr fontAlgn="auto">
              <a:spcAft>
                <a:spcPts val="0"/>
              </a:spcAft>
              <a:defRPr/>
            </a:pPr>
            <a:r>
              <a:rPr lang="en-US" dirty="0"/>
              <a:t>What </a:t>
            </a:r>
            <a:r>
              <a:rPr lang="en-US" dirty="0" smtClean="0"/>
              <a:t>we </a:t>
            </a:r>
            <a:r>
              <a:rPr lang="en-US" dirty="0"/>
              <a:t>w</a:t>
            </a:r>
            <a:r>
              <a:rPr lang="en-US" dirty="0" smtClean="0"/>
              <a:t>ill cover today</a:t>
            </a:r>
            <a:endParaRPr lang="en-US" dirty="0"/>
          </a:p>
        </p:txBody>
      </p:sp>
      <p:sp>
        <p:nvSpPr>
          <p:cNvPr id="25609" name="Rectangle 9"/>
          <p:cNvSpPr>
            <a:spLocks noGrp="1" noChangeArrowheads="1"/>
          </p:cNvSpPr>
          <p:nvPr>
            <p:ph idx="1"/>
          </p:nvPr>
        </p:nvSpPr>
        <p:spPr/>
        <p:txBody>
          <a:bodyPr rtlCol="0">
            <a:normAutofit/>
          </a:bodyPr>
          <a:lstStyle/>
          <a:p>
            <a:pPr>
              <a:defRPr/>
            </a:pPr>
            <a:r>
              <a:rPr lang="en-US" dirty="0" smtClean="0"/>
              <a:t>Data cleaning/wrangling</a:t>
            </a:r>
          </a:p>
          <a:p>
            <a:pPr>
              <a:defRPr/>
            </a:pPr>
            <a:r>
              <a:rPr lang="en-US" dirty="0" smtClean="0"/>
              <a:t>Tidy data</a:t>
            </a:r>
          </a:p>
          <a:p>
            <a:pPr lvl="1">
              <a:defRPr/>
            </a:pPr>
            <a:r>
              <a:rPr lang="en-US" dirty="0" smtClean="0"/>
              <a:t>In R</a:t>
            </a:r>
          </a:p>
          <a:p>
            <a:pPr lvl="1">
              <a:defRPr/>
            </a:pPr>
            <a:endParaRPr lang="en-US" dirty="0"/>
          </a:p>
          <a:p>
            <a:pPr>
              <a:defRPr/>
            </a:pPr>
            <a:endParaRPr lang="en-US" dirty="0" smtClean="0"/>
          </a:p>
          <a:p>
            <a:pPr lvl="1">
              <a:defRPr/>
            </a:pPr>
            <a:endParaRPr lang="en-US" dirty="0"/>
          </a:p>
          <a:p>
            <a:pPr>
              <a:defRPr/>
            </a:pPr>
            <a:endParaRPr lang="en-US" dirty="0"/>
          </a:p>
        </p:txBody>
      </p:sp>
    </p:spTree>
    <p:extLst>
      <p:ext uri="{BB962C8B-B14F-4D97-AF65-F5344CB8AC3E}">
        <p14:creationId xmlns:p14="http://schemas.microsoft.com/office/powerpoint/2010/main" val="2215880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arrange()</a:t>
            </a:r>
            <a:endParaRPr lang="en-US" dirty="0"/>
          </a:p>
        </p:txBody>
      </p:sp>
      <p:sp>
        <p:nvSpPr>
          <p:cNvPr id="3" name="Content Placeholder 2"/>
          <p:cNvSpPr>
            <a:spLocks noGrp="1"/>
          </p:cNvSpPr>
          <p:nvPr>
            <p:ph idx="1"/>
          </p:nvPr>
        </p:nvSpPr>
        <p:spPr/>
        <p:txBody>
          <a:bodyPr>
            <a:normAutofit/>
          </a:bodyPr>
          <a:lstStyle/>
          <a:p>
            <a:r>
              <a:rPr lang="en-US" dirty="0" smtClean="0"/>
              <a:t>changes the order of rows (sorting)</a:t>
            </a:r>
          </a:p>
          <a:p>
            <a:r>
              <a:rPr lang="en-US" dirty="0" smtClean="0"/>
              <a:t>Parameters:</a:t>
            </a:r>
          </a:p>
          <a:p>
            <a:pPr lvl="1"/>
            <a:r>
              <a:rPr lang="en-US" dirty="0" smtClean="0"/>
              <a:t>column </a:t>
            </a:r>
            <a:r>
              <a:rPr lang="en-US" dirty="0"/>
              <a:t>names </a:t>
            </a:r>
            <a:r>
              <a:rPr lang="en-US" dirty="0" smtClean="0"/>
              <a:t>or expressions to order/sort by</a:t>
            </a:r>
          </a:p>
          <a:p>
            <a:pPr lvl="1"/>
            <a:r>
              <a:rPr lang="en-US" dirty="0" smtClean="0"/>
              <a:t>additional columns used </a:t>
            </a:r>
            <a:r>
              <a:rPr lang="en-US" dirty="0"/>
              <a:t>to break ties in the values of preceding </a:t>
            </a:r>
            <a:r>
              <a:rPr lang="en-US" dirty="0" smtClean="0"/>
              <a:t>columns</a:t>
            </a:r>
          </a:p>
          <a:p>
            <a:r>
              <a:rPr lang="en-US" dirty="0" smtClean="0"/>
              <a:t>Ascending order by default</a:t>
            </a:r>
          </a:p>
          <a:p>
            <a:pPr lvl="1"/>
            <a:r>
              <a:rPr lang="en-US" dirty="0" smtClean="0"/>
              <a:t>Descending order: </a:t>
            </a:r>
            <a:r>
              <a:rPr lang="en-US" dirty="0" err="1" smtClean="0">
                <a:latin typeface="Courier New" panose="02070309020205020404" pitchFamily="49" charset="0"/>
                <a:cs typeface="Courier New" panose="02070309020205020404" pitchFamily="49" charset="0"/>
              </a:rPr>
              <a:t>desc</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cty</a:t>
            </a:r>
            <a:r>
              <a:rPr lang="en-US" dirty="0" smtClean="0">
                <a:latin typeface="Courier New" panose="02070309020205020404" pitchFamily="49" charset="0"/>
                <a:cs typeface="Courier New" panose="02070309020205020404" pitchFamily="49" charset="0"/>
              </a:rPr>
              <a:t>)</a:t>
            </a:r>
            <a:r>
              <a:rPr lang="en-US" dirty="0" smtClean="0"/>
              <a:t> or </a:t>
            </a:r>
            <a:r>
              <a:rPr lang="en-US" dirty="0" smtClean="0">
                <a:latin typeface="Courier New" panose="02070309020205020404" pitchFamily="49" charset="0"/>
                <a:cs typeface="Courier New" panose="02070309020205020404" pitchFamily="49" charset="0"/>
              </a:rPr>
              <a:t>-</a:t>
            </a:r>
            <a:r>
              <a:rPr lang="en-US" dirty="0" err="1" smtClean="0">
                <a:latin typeface="Courier New" panose="02070309020205020404" pitchFamily="49" charset="0"/>
                <a:cs typeface="Courier New" panose="02070309020205020404" pitchFamily="49" charset="0"/>
              </a:rPr>
              <a:t>cty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2268798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Classwork (arrange)</a:t>
            </a:r>
            <a:endParaRPr lang="en-US" dirty="0"/>
          </a:p>
        </p:txBody>
      </p:sp>
      <p:sp>
        <p:nvSpPr>
          <p:cNvPr id="3" name="Content Placeholder 2"/>
          <p:cNvSpPr>
            <a:spLocks noGrp="1"/>
          </p:cNvSpPr>
          <p:nvPr>
            <p:ph idx="1"/>
          </p:nvPr>
        </p:nvSpPr>
        <p:spPr>
          <a:xfrm>
            <a:off x="457200" y="1600200"/>
            <a:ext cx="8229600" cy="4648200"/>
          </a:xfrm>
        </p:spPr>
        <p:txBody>
          <a:bodyPr>
            <a:normAutofit fontScale="70000" lnSpcReduction="20000"/>
          </a:bodyPr>
          <a:lstStyle/>
          <a:p>
            <a:pPr marL="0" indent="0">
              <a:buNone/>
            </a:pP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Show only manufacturer and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columns in increasing order of </a:t>
            </a:r>
            <a:r>
              <a:rPr lang="en-US" dirty="0" err="1">
                <a:latin typeface="Courier New" panose="02070309020205020404" pitchFamily="49" charset="0"/>
                <a:cs typeface="Courier New" panose="02070309020205020404" pitchFamily="49" charset="0"/>
              </a:rPr>
              <a:t>cty</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Show only </a:t>
            </a:r>
            <a:r>
              <a:rPr lang="en-US" dirty="0" err="1">
                <a:latin typeface="Courier New" panose="02070309020205020404" pitchFamily="49" charset="0"/>
                <a:cs typeface="Courier New" panose="02070309020205020404" pitchFamily="49" charset="0"/>
              </a:rPr>
              <a:t>manufacturer,cty,hwy</a:t>
            </a:r>
            <a:r>
              <a:rPr lang="en-US" dirty="0">
                <a:latin typeface="Courier New" panose="02070309020205020404" pitchFamily="49" charset="0"/>
                <a:cs typeface="Courier New" panose="02070309020205020404" pitchFamily="49" charset="0"/>
              </a:rPr>
              <a:t> columns in increasing order of </a:t>
            </a:r>
            <a:r>
              <a:rPr lang="en-US" dirty="0" err="1">
                <a:latin typeface="Courier New" panose="02070309020205020404" pitchFamily="49" charset="0"/>
                <a:cs typeface="Courier New" panose="02070309020205020404" pitchFamily="49" charset="0"/>
              </a:rPr>
              <a:t>cty</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Show only </a:t>
            </a:r>
            <a:r>
              <a:rPr lang="en-US" dirty="0" err="1">
                <a:latin typeface="Courier New" panose="02070309020205020404" pitchFamily="49" charset="0"/>
                <a:cs typeface="Courier New" panose="02070309020205020404" pitchFamily="49" charset="0"/>
              </a:rPr>
              <a:t>manufacturer,cty,hwy</a:t>
            </a:r>
            <a:r>
              <a:rPr lang="en-US" dirty="0">
                <a:latin typeface="Courier New" panose="02070309020205020404" pitchFamily="49" charset="0"/>
                <a:cs typeface="Courier New" panose="02070309020205020404" pitchFamily="49" charset="0"/>
              </a:rPr>
              <a:t> columns in increasing order of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break ties with </a:t>
            </a:r>
            <a:r>
              <a:rPr lang="en-US" dirty="0" err="1">
                <a:latin typeface="Courier New" panose="02070309020205020404" pitchFamily="49" charset="0"/>
                <a:cs typeface="Courier New" panose="02070309020205020404" pitchFamily="49" charset="0"/>
              </a:rPr>
              <a:t>hwy</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Show only </a:t>
            </a:r>
            <a:r>
              <a:rPr lang="en-US" dirty="0" err="1">
                <a:latin typeface="Courier New" panose="02070309020205020404" pitchFamily="49" charset="0"/>
                <a:cs typeface="Courier New" panose="02070309020205020404" pitchFamily="49" charset="0"/>
              </a:rPr>
              <a:t>manufacturer,cty,hwy</a:t>
            </a:r>
            <a:r>
              <a:rPr lang="en-US" dirty="0">
                <a:latin typeface="Courier New" panose="02070309020205020404" pitchFamily="49" charset="0"/>
                <a:cs typeface="Courier New" panose="02070309020205020404" pitchFamily="49" charset="0"/>
              </a:rPr>
              <a:t> columns in decreasing order of </a:t>
            </a:r>
            <a:r>
              <a:rPr lang="en-US" dirty="0" err="1">
                <a:latin typeface="Courier New" panose="02070309020205020404" pitchFamily="49" charset="0"/>
                <a:cs typeface="Courier New" panose="02070309020205020404" pitchFamily="49" charset="0"/>
              </a:rPr>
              <a:t>cty</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41233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Classwork (arrange)</a:t>
            </a:r>
            <a:endParaRPr lang="en-US" dirty="0"/>
          </a:p>
        </p:txBody>
      </p:sp>
      <p:sp>
        <p:nvSpPr>
          <p:cNvPr id="3" name="Content Placeholder 2"/>
          <p:cNvSpPr>
            <a:spLocks noGrp="1"/>
          </p:cNvSpPr>
          <p:nvPr>
            <p:ph idx="1"/>
          </p:nvPr>
        </p:nvSpPr>
        <p:spPr>
          <a:xfrm>
            <a:off x="457200" y="1600200"/>
            <a:ext cx="8229600" cy="4648200"/>
          </a:xfrm>
        </p:spPr>
        <p:txBody>
          <a:bodyPr>
            <a:normAutofit fontScale="77500" lnSpcReduction="20000"/>
          </a:bodyPr>
          <a:lstStyle/>
          <a:p>
            <a:pPr marL="0" indent="0">
              <a:buNone/>
            </a:pPr>
            <a:r>
              <a:rPr lang="en-US" dirty="0">
                <a:latin typeface="Courier New" panose="02070309020205020404" pitchFamily="49" charset="0"/>
                <a:cs typeface="Courier New" panose="02070309020205020404" pitchFamily="49" charset="0"/>
              </a:rPr>
              <a:t># Show only </a:t>
            </a:r>
            <a:r>
              <a:rPr lang="en-US" dirty="0" err="1">
                <a:latin typeface="Courier New" panose="02070309020205020404" pitchFamily="49" charset="0"/>
                <a:cs typeface="Courier New" panose="02070309020205020404" pitchFamily="49" charset="0"/>
              </a:rPr>
              <a:t>manufacturer,cty,hwy</a:t>
            </a:r>
            <a:r>
              <a:rPr lang="en-US" dirty="0">
                <a:latin typeface="Courier New" panose="02070309020205020404" pitchFamily="49" charset="0"/>
                <a:cs typeface="Courier New" panose="02070309020205020404" pitchFamily="49" charset="0"/>
              </a:rPr>
              <a:t> columns for cars made by </a:t>
            </a:r>
            <a:r>
              <a:rPr lang="en-US" dirty="0" err="1">
                <a:latin typeface="Courier New" panose="02070309020205020404" pitchFamily="49" charset="0"/>
                <a:cs typeface="Courier New" panose="02070309020205020404" pitchFamily="49" charset="0"/>
              </a:rPr>
              <a:t>audi</a:t>
            </a:r>
            <a:r>
              <a:rPr lang="en-US" dirty="0">
                <a:latin typeface="Courier New" panose="02070309020205020404" pitchFamily="49" charset="0"/>
                <a:cs typeface="Courier New" panose="02070309020205020404" pitchFamily="49" charset="0"/>
              </a:rPr>
              <a:t> in decreasing order of </a:t>
            </a:r>
            <a:r>
              <a:rPr lang="en-US" dirty="0" err="1">
                <a:latin typeface="Courier New" panose="02070309020205020404" pitchFamily="49" charset="0"/>
                <a:cs typeface="Courier New" panose="02070309020205020404" pitchFamily="49" charset="0"/>
              </a:rPr>
              <a:t>cty</a:t>
            </a:r>
            <a:endParaRPr lang="en-US" dirty="0">
              <a:latin typeface="Courier New" panose="02070309020205020404" pitchFamily="49" charset="0"/>
              <a:cs typeface="Courier New" panose="02070309020205020404" pitchFamily="49" charset="0"/>
            </a:endParaRPr>
          </a:p>
          <a:p>
            <a:pPr marL="0" indent="0">
              <a:buNone/>
            </a:pPr>
            <a:r>
              <a:rPr lang="en-US" dirty="0" smtClean="0">
                <a:latin typeface="Courier New" panose="02070309020205020404" pitchFamily="49" charset="0"/>
                <a:cs typeface="Courier New" panose="02070309020205020404" pitchFamily="49" charset="0"/>
              </a:rPr>
              <a:t>&gt;</a:t>
            </a:r>
          </a:p>
          <a:p>
            <a:pPr marL="0" indent="0">
              <a:buNone/>
            </a:pP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 Show only </a:t>
            </a:r>
            <a:r>
              <a:rPr lang="en-US" dirty="0" err="1">
                <a:latin typeface="Courier New" panose="02070309020205020404" pitchFamily="49" charset="0"/>
                <a:cs typeface="Courier New" panose="02070309020205020404" pitchFamily="49" charset="0"/>
              </a:rPr>
              <a:t>manufacturer,cty,hwy</a:t>
            </a:r>
            <a:r>
              <a:rPr lang="en-US" dirty="0">
                <a:latin typeface="Courier New" panose="02070309020205020404" pitchFamily="49" charset="0"/>
                <a:cs typeface="Courier New" panose="02070309020205020404" pitchFamily="49" charset="0"/>
              </a:rPr>
              <a:t> columns for cars made by </a:t>
            </a:r>
            <a:r>
              <a:rPr lang="en-US" dirty="0" err="1">
                <a:latin typeface="Courier New" panose="02070309020205020404" pitchFamily="49" charset="0"/>
                <a:cs typeface="Courier New" panose="02070309020205020404" pitchFamily="49" charset="0"/>
              </a:rPr>
              <a:t>honda</a:t>
            </a:r>
            <a:r>
              <a:rPr lang="en-US" dirty="0">
                <a:latin typeface="Courier New" panose="02070309020205020404" pitchFamily="49" charset="0"/>
                <a:cs typeface="Courier New" panose="02070309020205020404" pitchFamily="49" charset="0"/>
              </a:rPr>
              <a:t> in decreasing order of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&gt; 25</a:t>
            </a:r>
          </a:p>
          <a:p>
            <a:pPr marL="0" indent="0">
              <a:buNone/>
            </a:pPr>
            <a:r>
              <a:rPr lang="en-US" dirty="0" smtClean="0">
                <a:latin typeface="Courier New" panose="02070309020205020404" pitchFamily="49" charset="0"/>
                <a:cs typeface="Courier New" panose="02070309020205020404" pitchFamily="49" charset="0"/>
              </a:rPr>
              <a:t>&gt;</a:t>
            </a:r>
          </a:p>
          <a:p>
            <a:pPr marL="0" indent="0">
              <a:buNone/>
            </a:pPr>
            <a:r>
              <a:rPr lang="en-US" dirty="0">
                <a:latin typeface="Courier New" panose="02070309020205020404" pitchFamily="49" charset="0"/>
                <a:cs typeface="Courier New" panose="02070309020205020404" pitchFamily="49" charset="0"/>
              </a:rPr>
              <a:t># Show only </a:t>
            </a:r>
            <a:r>
              <a:rPr lang="en-US" dirty="0" smtClean="0">
                <a:latin typeface="Courier New" panose="02070309020205020404" pitchFamily="49" charset="0"/>
                <a:cs typeface="Courier New" panose="02070309020205020404" pitchFamily="49" charset="0"/>
              </a:rPr>
              <a:t>manufacturer column </a:t>
            </a:r>
            <a:r>
              <a:rPr lang="en-US" dirty="0">
                <a:latin typeface="Courier New" panose="02070309020205020404" pitchFamily="49" charset="0"/>
                <a:cs typeface="Courier New" panose="02070309020205020404" pitchFamily="49" charset="0"/>
              </a:rPr>
              <a:t>for cars made by </a:t>
            </a:r>
            <a:r>
              <a:rPr lang="en-US" dirty="0" err="1">
                <a:latin typeface="Courier New" panose="02070309020205020404" pitchFamily="49" charset="0"/>
                <a:cs typeface="Courier New" panose="02070309020205020404" pitchFamily="49" charset="0"/>
              </a:rPr>
              <a:t>honda</a:t>
            </a:r>
            <a:r>
              <a:rPr lang="en-US" dirty="0">
                <a:latin typeface="Courier New" panose="02070309020205020404" pitchFamily="49" charset="0"/>
                <a:cs typeface="Courier New" panose="02070309020205020404" pitchFamily="49" charset="0"/>
              </a:rPr>
              <a:t> in decreasing order of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and </a:t>
            </a:r>
            <a:r>
              <a:rPr lang="en-US" dirty="0" err="1">
                <a:latin typeface="Courier New" panose="02070309020205020404" pitchFamily="49" charset="0"/>
                <a:cs typeface="Courier New" panose="02070309020205020404" pitchFamily="49" charset="0"/>
              </a:rPr>
              <a:t>cty</a:t>
            </a:r>
            <a:r>
              <a:rPr lang="en-US" dirty="0">
                <a:latin typeface="Courier New" panose="02070309020205020404" pitchFamily="49" charset="0"/>
                <a:cs typeface="Courier New" panose="02070309020205020404" pitchFamily="49" charset="0"/>
              </a:rPr>
              <a:t> &gt; 25</a:t>
            </a:r>
          </a:p>
          <a:p>
            <a:pPr marL="0" indent="0">
              <a:buNone/>
            </a:pPr>
            <a:r>
              <a:rPr lang="en-US" dirty="0">
                <a:latin typeface="Courier New" panose="02070309020205020404" pitchFamily="49" charset="0"/>
                <a:cs typeface="Courier New" panose="02070309020205020404" pitchFamily="49" charset="0"/>
              </a:rPr>
              <a:t>&gt;</a:t>
            </a:r>
          </a:p>
          <a:p>
            <a:pPr marL="0" indent="0">
              <a:buNone/>
            </a:pP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099516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mutate()</a:t>
            </a:r>
            <a:endParaRPr lang="en-US" dirty="0"/>
          </a:p>
        </p:txBody>
      </p:sp>
      <p:sp>
        <p:nvSpPr>
          <p:cNvPr id="3" name="Content Placeholder 2"/>
          <p:cNvSpPr>
            <a:spLocks noGrp="1"/>
          </p:cNvSpPr>
          <p:nvPr>
            <p:ph idx="1"/>
          </p:nvPr>
        </p:nvSpPr>
        <p:spPr/>
        <p:txBody>
          <a:bodyPr/>
          <a:lstStyle/>
          <a:p>
            <a:r>
              <a:rPr lang="en-US" dirty="0"/>
              <a:t>add new columns that are functions of existing </a:t>
            </a:r>
            <a:r>
              <a:rPr lang="en-US" dirty="0" smtClean="0"/>
              <a:t>columns</a:t>
            </a:r>
          </a:p>
          <a:p>
            <a:r>
              <a:rPr lang="en-US" dirty="0"/>
              <a:t>always adds new columns at the end of </a:t>
            </a:r>
            <a:r>
              <a:rPr lang="en-US" dirty="0" smtClean="0"/>
              <a:t>the </a:t>
            </a:r>
            <a:r>
              <a:rPr lang="en-US" dirty="0"/>
              <a:t>dataset</a:t>
            </a:r>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783530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summarise</a:t>
            </a:r>
            <a:r>
              <a:rPr lang="en-US" dirty="0" smtClean="0"/>
              <a:t>()</a:t>
            </a:r>
            <a:endParaRPr lang="en-US" dirty="0"/>
          </a:p>
        </p:txBody>
      </p:sp>
      <p:sp>
        <p:nvSpPr>
          <p:cNvPr id="3" name="Content Placeholder 2"/>
          <p:cNvSpPr>
            <a:spLocks noGrp="1"/>
          </p:cNvSpPr>
          <p:nvPr>
            <p:ph idx="1"/>
          </p:nvPr>
        </p:nvSpPr>
        <p:spPr/>
        <p:txBody>
          <a:bodyPr/>
          <a:lstStyle/>
          <a:p>
            <a:r>
              <a:rPr lang="en-US" dirty="0" smtClean="0"/>
              <a:t>Collapses </a:t>
            </a:r>
            <a:r>
              <a:rPr lang="en-US" dirty="0"/>
              <a:t>a data frame to a </a:t>
            </a:r>
            <a:r>
              <a:rPr lang="en-US" dirty="0">
                <a:solidFill>
                  <a:srgbClr val="FF0000"/>
                </a:solidFill>
              </a:rPr>
              <a:t>single</a:t>
            </a:r>
            <a:r>
              <a:rPr lang="en-US" dirty="0"/>
              <a:t> </a:t>
            </a:r>
            <a:r>
              <a:rPr lang="en-US" dirty="0" smtClean="0"/>
              <a:t>row</a:t>
            </a:r>
          </a:p>
          <a:p>
            <a:r>
              <a:rPr lang="en-US" dirty="0" smtClean="0"/>
              <a:t>E.g.:</a:t>
            </a:r>
          </a:p>
          <a:p>
            <a:pPr lvl="1"/>
            <a:r>
              <a:rPr lang="en-US" dirty="0"/>
              <a:t>B</a:t>
            </a:r>
            <a:r>
              <a:rPr lang="en-US" dirty="0" smtClean="0"/>
              <a:t>y </a:t>
            </a:r>
            <a:r>
              <a:rPr lang="en-US" dirty="0"/>
              <a:t>summing or </a:t>
            </a:r>
            <a:r>
              <a:rPr lang="en-US" dirty="0" smtClean="0"/>
              <a:t>taking the mean of a column</a:t>
            </a:r>
          </a:p>
          <a:p>
            <a:r>
              <a:rPr lang="en-US" sz="2800" dirty="0" err="1" smtClean="0">
                <a:latin typeface="Courier New" panose="02070309020205020404" pitchFamily="49" charset="0"/>
                <a:cs typeface="Courier New" panose="02070309020205020404" pitchFamily="49" charset="0"/>
              </a:rPr>
              <a:t>airquality</a:t>
            </a:r>
            <a:r>
              <a:rPr lang="en-US" sz="2800" dirty="0" smtClean="0">
                <a:latin typeface="Courier New" panose="02070309020205020404" pitchFamily="49" charset="0"/>
                <a:cs typeface="Courier New" panose="02070309020205020404" pitchFamily="49" charset="0"/>
              </a:rPr>
              <a:t> </a:t>
            </a:r>
            <a:r>
              <a:rPr lang="en-US" sz="2800" dirty="0">
                <a:latin typeface="Courier New" panose="02070309020205020404" pitchFamily="49" charset="0"/>
                <a:cs typeface="Courier New" panose="02070309020205020404" pitchFamily="49" charset="0"/>
              </a:rPr>
              <a:t>%&gt;% </a:t>
            </a:r>
            <a:r>
              <a:rPr lang="en-US" sz="2800" dirty="0" err="1">
                <a:latin typeface="Courier New" panose="02070309020205020404" pitchFamily="49" charset="0"/>
                <a:cs typeface="Courier New" panose="02070309020205020404" pitchFamily="49" charset="0"/>
              </a:rPr>
              <a:t>summarise</a:t>
            </a:r>
            <a:r>
              <a:rPr lang="en-US" sz="2800" dirty="0">
                <a:latin typeface="Courier New" panose="02070309020205020404" pitchFamily="49" charset="0"/>
                <a:cs typeface="Courier New" panose="02070309020205020404" pitchFamily="49" charset="0"/>
              </a:rPr>
              <a:t>(mean(Wind))</a:t>
            </a:r>
          </a:p>
          <a:p>
            <a:r>
              <a:rPr lang="en-US" sz="2800" dirty="0" err="1">
                <a:latin typeface="Courier New" panose="02070309020205020404" pitchFamily="49" charset="0"/>
                <a:cs typeface="Courier New" panose="02070309020205020404" pitchFamily="49" charset="0"/>
              </a:rPr>
              <a:t>airquality</a:t>
            </a:r>
            <a:r>
              <a:rPr lang="en-US" sz="2800" dirty="0">
                <a:latin typeface="Courier New" panose="02070309020205020404" pitchFamily="49" charset="0"/>
                <a:cs typeface="Courier New" panose="02070309020205020404" pitchFamily="49" charset="0"/>
              </a:rPr>
              <a:t> %&gt;% </a:t>
            </a:r>
            <a:r>
              <a:rPr lang="en-US" sz="2800" dirty="0" err="1">
                <a:latin typeface="Courier New" panose="02070309020205020404" pitchFamily="49" charset="0"/>
                <a:cs typeface="Courier New" panose="02070309020205020404" pitchFamily="49" charset="0"/>
              </a:rPr>
              <a:t>summarise</a:t>
            </a:r>
            <a:r>
              <a:rPr lang="en-US" sz="2800" dirty="0">
                <a:latin typeface="Courier New" panose="02070309020205020404" pitchFamily="49" charset="0"/>
                <a:cs typeface="Courier New" panose="02070309020205020404" pitchFamily="49" charset="0"/>
              </a:rPr>
              <a:t>(n())</a:t>
            </a:r>
          </a:p>
          <a:p>
            <a:pPr lvl="1"/>
            <a:r>
              <a:rPr lang="en-US" dirty="0" smtClean="0"/>
              <a:t>Note: </a:t>
            </a:r>
            <a:r>
              <a:rPr lang="en-US" dirty="0" smtClean="0">
                <a:latin typeface="Courier New" panose="02070309020205020404" pitchFamily="49" charset="0"/>
                <a:cs typeface="Courier New" panose="02070309020205020404" pitchFamily="49" charset="0"/>
              </a:rPr>
              <a:t>n()</a:t>
            </a:r>
            <a:r>
              <a:rPr lang="en-US" dirty="0" smtClean="0"/>
              <a:t> is </a:t>
            </a:r>
            <a:r>
              <a:rPr lang="en-US" dirty="0"/>
              <a:t>a function that just counts the rows</a:t>
            </a:r>
          </a:p>
          <a:p>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9336125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group_by</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Divides data into non-overlapping groups</a:t>
            </a:r>
          </a:p>
          <a:p>
            <a:r>
              <a:rPr lang="en-US" dirty="0" smtClean="0"/>
              <a:t>Divide </a:t>
            </a:r>
            <a:r>
              <a:rPr lang="en-US" dirty="0"/>
              <a:t>dataset according to one or more categorical variables</a:t>
            </a:r>
          </a:p>
          <a:p>
            <a:pPr marL="0" indent="0">
              <a:buNone/>
            </a:pPr>
            <a:r>
              <a:rPr lang="en-US" sz="2400" dirty="0" err="1" smtClean="0">
                <a:latin typeface="Courier New" panose="02070309020205020404" pitchFamily="49" charset="0"/>
                <a:cs typeface="Courier New" panose="02070309020205020404" pitchFamily="49" charset="0"/>
              </a:rPr>
              <a:t>cars_by_manuf</a:t>
            </a:r>
            <a:r>
              <a:rPr lang="en-US" sz="2400" dirty="0" smtClean="0">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&lt;- </a:t>
            </a:r>
            <a:r>
              <a:rPr lang="en-US" sz="2400" dirty="0" err="1" smtClean="0">
                <a:latin typeface="Courier New" panose="02070309020205020404" pitchFamily="49" charset="0"/>
                <a:cs typeface="Courier New" panose="02070309020205020404" pitchFamily="49" charset="0"/>
              </a:rPr>
              <a:t>group_by</a:t>
            </a:r>
            <a:r>
              <a:rPr lang="en-US" sz="2400" dirty="0" smtClean="0">
                <a:latin typeface="Courier New" panose="02070309020205020404" pitchFamily="49" charset="0"/>
                <a:cs typeface="Courier New" panose="02070309020205020404" pitchFamily="49" charset="0"/>
              </a:rPr>
              <a:t>(manufacturer)</a:t>
            </a:r>
          </a:p>
          <a:p>
            <a:pPr lvl="1"/>
            <a:r>
              <a:rPr lang="en-US" dirty="0" smtClean="0"/>
              <a:t>Original dataset had </a:t>
            </a:r>
            <a:r>
              <a:rPr lang="en-US" dirty="0" smtClean="0">
                <a:solidFill>
                  <a:srgbClr val="FF0000"/>
                </a:solidFill>
              </a:rPr>
              <a:t>one group</a:t>
            </a:r>
            <a:r>
              <a:rPr lang="en-US" dirty="0" smtClean="0"/>
              <a:t> (the whole data)</a:t>
            </a:r>
          </a:p>
          <a:p>
            <a:pPr lvl="1"/>
            <a:r>
              <a:rPr lang="en-US" dirty="0" smtClean="0"/>
              <a:t>Transformed dataset has </a:t>
            </a:r>
            <a:r>
              <a:rPr lang="en-US" dirty="0" smtClean="0">
                <a:solidFill>
                  <a:srgbClr val="FF0000"/>
                </a:solidFill>
              </a:rPr>
              <a:t>one group for every</a:t>
            </a:r>
            <a:r>
              <a:rPr lang="en-US" dirty="0" smtClean="0"/>
              <a:t> </a:t>
            </a:r>
            <a:r>
              <a:rPr lang="en-US" dirty="0" smtClean="0">
                <a:solidFill>
                  <a:srgbClr val="FF0000"/>
                </a:solidFill>
              </a:rPr>
              <a:t>unique</a:t>
            </a:r>
            <a:r>
              <a:rPr lang="en-US" dirty="0" smtClean="0"/>
              <a:t> manufacturer</a:t>
            </a:r>
          </a:p>
          <a:p>
            <a:pPr marL="457200"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9416014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group_by</a:t>
            </a:r>
            <a:r>
              <a:rPr lang="en-US" dirty="0" smtClean="0"/>
              <a:t> + summarize</a:t>
            </a:r>
            <a:endParaRPr lang="en-US" dirty="0"/>
          </a:p>
        </p:txBody>
      </p:sp>
      <p:sp>
        <p:nvSpPr>
          <p:cNvPr id="3" name="Content Placeholder 2"/>
          <p:cNvSpPr>
            <a:spLocks noGrp="1"/>
          </p:cNvSpPr>
          <p:nvPr>
            <p:ph idx="1"/>
          </p:nvPr>
        </p:nvSpPr>
        <p:spPr/>
        <p:txBody>
          <a:bodyPr/>
          <a:lstStyle/>
          <a:p>
            <a:r>
              <a:rPr lang="en-US" dirty="0" smtClean="0"/>
              <a:t>Together, collapses </a:t>
            </a:r>
            <a:r>
              <a:rPr lang="en-US" dirty="0"/>
              <a:t>a data frame to </a:t>
            </a:r>
            <a:r>
              <a:rPr lang="en-US" dirty="0" smtClean="0"/>
              <a:t>one row </a:t>
            </a:r>
            <a:r>
              <a:rPr lang="en-US" dirty="0" smtClean="0">
                <a:solidFill>
                  <a:srgbClr val="FF0000"/>
                </a:solidFill>
              </a:rPr>
              <a:t>per grou</a:t>
            </a:r>
            <a:r>
              <a:rPr lang="en-US" dirty="0">
                <a:solidFill>
                  <a:srgbClr val="FF0000"/>
                </a:solidFill>
              </a:rPr>
              <a:t>p</a:t>
            </a:r>
          </a:p>
          <a:p>
            <a:r>
              <a:rPr lang="en-US" dirty="0" smtClean="0"/>
              <a:t>similar to R base’s aggregate()</a:t>
            </a:r>
          </a:p>
          <a:p>
            <a:pPr marL="457200" lvl="1" indent="0">
              <a:buNone/>
            </a:pPr>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1136232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group_by</a:t>
            </a:r>
            <a:r>
              <a:rPr lang="en-US" dirty="0" smtClean="0"/>
              <a:t> + summarize</a:t>
            </a:r>
            <a:endParaRPr lang="en-US" dirty="0"/>
          </a:p>
        </p:txBody>
      </p:sp>
      <p:sp>
        <p:nvSpPr>
          <p:cNvPr id="3" name="Content Placeholder 2"/>
          <p:cNvSpPr>
            <a:spLocks noGrp="1"/>
          </p:cNvSpPr>
          <p:nvPr>
            <p:ph idx="1"/>
          </p:nvPr>
        </p:nvSpPr>
        <p:spPr/>
        <p:txBody>
          <a:bodyPr>
            <a:normAutofit/>
          </a:bodyPr>
          <a:lstStyle/>
          <a:p>
            <a:r>
              <a:rPr lang="en-US" dirty="0" smtClean="0"/>
              <a:t>How has the </a:t>
            </a:r>
            <a:r>
              <a:rPr lang="en-US" dirty="0" err="1" smtClean="0"/>
              <a:t>cty</a:t>
            </a:r>
            <a:r>
              <a:rPr lang="en-US" dirty="0" smtClean="0"/>
              <a:t> mileage changed over the years?</a:t>
            </a:r>
          </a:p>
          <a:p>
            <a:pPr lvl="1"/>
            <a:r>
              <a:rPr lang="en-US" dirty="0" smtClean="0"/>
              <a:t>Calculate the mean </a:t>
            </a:r>
            <a:r>
              <a:rPr lang="en-US" dirty="0" err="1" smtClean="0"/>
              <a:t>cty</a:t>
            </a:r>
            <a:r>
              <a:rPr lang="en-US" dirty="0" smtClean="0"/>
              <a:t> for every year</a:t>
            </a:r>
          </a:p>
          <a:p>
            <a:r>
              <a:rPr lang="en-US" dirty="0"/>
              <a:t>How has the </a:t>
            </a:r>
            <a:r>
              <a:rPr lang="en-US" dirty="0" err="1"/>
              <a:t>cty</a:t>
            </a:r>
            <a:r>
              <a:rPr lang="en-US" dirty="0"/>
              <a:t> mileage changed over the </a:t>
            </a:r>
            <a:r>
              <a:rPr lang="en-US" dirty="0" smtClean="0"/>
              <a:t>years for every manufacturer?</a:t>
            </a:r>
            <a:endParaRPr lang="en-US" dirty="0"/>
          </a:p>
          <a:p>
            <a:pPr lvl="1"/>
            <a:r>
              <a:rPr lang="en-US" dirty="0"/>
              <a:t>Calculate the mean </a:t>
            </a:r>
            <a:r>
              <a:rPr lang="en-US" dirty="0" err="1"/>
              <a:t>cty</a:t>
            </a:r>
            <a:r>
              <a:rPr lang="en-US" dirty="0"/>
              <a:t> for every </a:t>
            </a:r>
            <a:r>
              <a:rPr lang="en-US" dirty="0" smtClean="0"/>
              <a:t>year and for every manufacturer</a:t>
            </a:r>
            <a:endParaRPr lang="en-US" dirty="0"/>
          </a:p>
          <a:p>
            <a:endParaRPr lang="en-US" dirty="0" smtClean="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6205562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nyflights</a:t>
            </a:r>
            <a:r>
              <a:rPr lang="en-US" dirty="0" smtClean="0"/>
              <a:t> dataset</a:t>
            </a:r>
            <a:endParaRPr lang="en-US" dirty="0"/>
          </a:p>
        </p:txBody>
      </p:sp>
      <p:sp>
        <p:nvSpPr>
          <p:cNvPr id="3" name="Content Placeholder 2"/>
          <p:cNvSpPr>
            <a:spLocks noGrp="1"/>
          </p:cNvSpPr>
          <p:nvPr>
            <p:ph idx="1"/>
          </p:nvPr>
        </p:nvSpPr>
        <p:spPr>
          <a:xfrm>
            <a:off x="457200" y="1143000"/>
            <a:ext cx="8229600" cy="5578475"/>
          </a:xfrm>
        </p:spPr>
        <p:txBody>
          <a:bodyPr>
            <a:normAutofit fontScale="47500" lnSpcReduction="20000"/>
          </a:bodyPr>
          <a:lstStyle/>
          <a:p>
            <a:pPr marL="0" indent="0">
              <a:buNone/>
            </a:pPr>
            <a:r>
              <a:rPr lang="en-US" dirty="0"/>
              <a:t>&gt; library(nycflights13)</a:t>
            </a:r>
          </a:p>
          <a:p>
            <a:pPr marL="0" indent="0">
              <a:buNone/>
            </a:pPr>
            <a:r>
              <a:rPr lang="en-US" dirty="0"/>
              <a:t>&gt; </a:t>
            </a:r>
            <a:r>
              <a:rPr lang="en-US" dirty="0" err="1"/>
              <a:t>str</a:t>
            </a:r>
            <a:r>
              <a:rPr lang="en-US" dirty="0"/>
              <a:t>(flights)</a:t>
            </a:r>
          </a:p>
          <a:p>
            <a:pPr marL="0" indent="0">
              <a:buNone/>
            </a:pPr>
            <a:r>
              <a:rPr lang="en-US" dirty="0"/>
              <a:t>Classes ‘</a:t>
            </a:r>
            <a:r>
              <a:rPr lang="en-US" dirty="0" err="1"/>
              <a:t>tbl_df</a:t>
            </a:r>
            <a:r>
              <a:rPr lang="en-US" dirty="0"/>
              <a:t>’, ‘</a:t>
            </a:r>
            <a:r>
              <a:rPr lang="en-US" dirty="0" err="1"/>
              <a:t>tbl</a:t>
            </a:r>
            <a:r>
              <a:rPr lang="en-US" dirty="0"/>
              <a:t>’ and '</a:t>
            </a:r>
            <a:r>
              <a:rPr lang="en-US" dirty="0" err="1"/>
              <a:t>data.frame</a:t>
            </a:r>
            <a:r>
              <a:rPr lang="en-US" dirty="0"/>
              <a:t>':	336776 obs. of  19 variables:</a:t>
            </a:r>
          </a:p>
          <a:p>
            <a:pPr marL="0" indent="0">
              <a:buNone/>
            </a:pPr>
            <a:r>
              <a:rPr lang="en-US" dirty="0"/>
              <a:t> $ year          : </a:t>
            </a:r>
            <a:r>
              <a:rPr lang="en-US" dirty="0" err="1"/>
              <a:t>int</a:t>
            </a:r>
            <a:r>
              <a:rPr lang="en-US" dirty="0"/>
              <a:t>  2013 2013 2013 2013 2013 2013 2013 2013 2013 2013 ...</a:t>
            </a:r>
          </a:p>
          <a:p>
            <a:pPr marL="0" indent="0">
              <a:buNone/>
            </a:pPr>
            <a:r>
              <a:rPr lang="en-US" dirty="0"/>
              <a:t> $ month         : </a:t>
            </a:r>
            <a:r>
              <a:rPr lang="en-US" dirty="0" err="1"/>
              <a:t>int</a:t>
            </a:r>
            <a:r>
              <a:rPr lang="en-US" dirty="0"/>
              <a:t>  1 1 1 1 1 1 1 1 1 1 ...</a:t>
            </a:r>
          </a:p>
          <a:p>
            <a:pPr marL="0" indent="0">
              <a:buNone/>
            </a:pPr>
            <a:r>
              <a:rPr lang="en-US" dirty="0"/>
              <a:t> $ day           : </a:t>
            </a:r>
            <a:r>
              <a:rPr lang="en-US" dirty="0" err="1"/>
              <a:t>int</a:t>
            </a:r>
            <a:r>
              <a:rPr lang="en-US" dirty="0"/>
              <a:t>  1 1 1 1 1 1 1 1 1 1 ...</a:t>
            </a:r>
          </a:p>
          <a:p>
            <a:pPr marL="0" indent="0">
              <a:buNone/>
            </a:pPr>
            <a:r>
              <a:rPr lang="en-US" dirty="0"/>
              <a:t> $ </a:t>
            </a:r>
            <a:r>
              <a:rPr lang="en-US" dirty="0" err="1"/>
              <a:t>dep_time</a:t>
            </a:r>
            <a:r>
              <a:rPr lang="en-US" dirty="0"/>
              <a:t>      : </a:t>
            </a:r>
            <a:r>
              <a:rPr lang="en-US" dirty="0" err="1"/>
              <a:t>int</a:t>
            </a:r>
            <a:r>
              <a:rPr lang="en-US" dirty="0"/>
              <a:t>  517 533 542 544 554 554 555 557 557 558 ...</a:t>
            </a:r>
          </a:p>
          <a:p>
            <a:pPr marL="0" indent="0">
              <a:buNone/>
            </a:pPr>
            <a:r>
              <a:rPr lang="en-US" dirty="0"/>
              <a:t> $ </a:t>
            </a:r>
            <a:r>
              <a:rPr lang="en-US" dirty="0" err="1"/>
              <a:t>sched_dep_time</a:t>
            </a:r>
            <a:r>
              <a:rPr lang="en-US" dirty="0"/>
              <a:t>: </a:t>
            </a:r>
            <a:r>
              <a:rPr lang="en-US" dirty="0" err="1"/>
              <a:t>int</a:t>
            </a:r>
            <a:r>
              <a:rPr lang="en-US" dirty="0"/>
              <a:t>  515 529 540 545 600 558 600 600 600 600 ...</a:t>
            </a:r>
          </a:p>
          <a:p>
            <a:pPr marL="0" indent="0">
              <a:buNone/>
            </a:pPr>
            <a:r>
              <a:rPr lang="en-US" dirty="0"/>
              <a:t> $ </a:t>
            </a:r>
            <a:r>
              <a:rPr lang="en-US" dirty="0" err="1"/>
              <a:t>dep_delay</a:t>
            </a:r>
            <a:r>
              <a:rPr lang="en-US" dirty="0"/>
              <a:t>     : </a:t>
            </a:r>
            <a:r>
              <a:rPr lang="en-US" dirty="0" err="1"/>
              <a:t>num</a:t>
            </a:r>
            <a:r>
              <a:rPr lang="en-US" dirty="0"/>
              <a:t>  2 4 2 -1 -6 -4 -5 -3 -3 -2 ...</a:t>
            </a:r>
          </a:p>
          <a:p>
            <a:pPr marL="0" indent="0">
              <a:buNone/>
            </a:pPr>
            <a:r>
              <a:rPr lang="en-US" dirty="0"/>
              <a:t> $ </a:t>
            </a:r>
            <a:r>
              <a:rPr lang="en-US" dirty="0" err="1"/>
              <a:t>arr_time</a:t>
            </a:r>
            <a:r>
              <a:rPr lang="en-US" dirty="0"/>
              <a:t>      : </a:t>
            </a:r>
            <a:r>
              <a:rPr lang="en-US" dirty="0" err="1"/>
              <a:t>int</a:t>
            </a:r>
            <a:r>
              <a:rPr lang="en-US" dirty="0"/>
              <a:t>  830 850 923 1004 812 740 913 709 838 753 ...</a:t>
            </a:r>
          </a:p>
          <a:p>
            <a:pPr marL="0" indent="0">
              <a:buNone/>
            </a:pPr>
            <a:r>
              <a:rPr lang="en-US" dirty="0"/>
              <a:t> $ </a:t>
            </a:r>
            <a:r>
              <a:rPr lang="en-US" dirty="0" err="1"/>
              <a:t>sched_arr_time</a:t>
            </a:r>
            <a:r>
              <a:rPr lang="en-US" dirty="0"/>
              <a:t>: </a:t>
            </a:r>
            <a:r>
              <a:rPr lang="en-US" dirty="0" err="1"/>
              <a:t>int</a:t>
            </a:r>
            <a:r>
              <a:rPr lang="en-US" dirty="0"/>
              <a:t>  819 830 850 1022 837 728 854 723 846 745 ...</a:t>
            </a:r>
          </a:p>
          <a:p>
            <a:pPr marL="0" indent="0">
              <a:buNone/>
            </a:pPr>
            <a:r>
              <a:rPr lang="en-US" dirty="0"/>
              <a:t> $ </a:t>
            </a:r>
            <a:r>
              <a:rPr lang="en-US" dirty="0" err="1"/>
              <a:t>arr_delay</a:t>
            </a:r>
            <a:r>
              <a:rPr lang="en-US" dirty="0"/>
              <a:t>     : </a:t>
            </a:r>
            <a:r>
              <a:rPr lang="en-US" dirty="0" err="1"/>
              <a:t>num</a:t>
            </a:r>
            <a:r>
              <a:rPr lang="en-US" dirty="0"/>
              <a:t>  11 20 33 -18 -25 12 19 -14 -8 8 ...</a:t>
            </a:r>
          </a:p>
          <a:p>
            <a:pPr marL="0" indent="0">
              <a:buNone/>
            </a:pPr>
            <a:r>
              <a:rPr lang="en-US" dirty="0"/>
              <a:t> $ carrier       : </a:t>
            </a:r>
            <a:r>
              <a:rPr lang="en-US" dirty="0" err="1"/>
              <a:t>chr</a:t>
            </a:r>
            <a:r>
              <a:rPr lang="en-US" dirty="0"/>
              <a:t>  "UA" "UA" "AA" "B6" ...</a:t>
            </a:r>
          </a:p>
          <a:p>
            <a:pPr marL="0" indent="0">
              <a:buNone/>
            </a:pPr>
            <a:r>
              <a:rPr lang="en-US" dirty="0"/>
              <a:t> $ flight        : </a:t>
            </a:r>
            <a:r>
              <a:rPr lang="en-US" dirty="0" err="1"/>
              <a:t>int</a:t>
            </a:r>
            <a:r>
              <a:rPr lang="en-US" dirty="0"/>
              <a:t>  1545 1714 1141 725 461 1696 507 5708 79 301 ...</a:t>
            </a:r>
          </a:p>
          <a:p>
            <a:pPr marL="0" indent="0">
              <a:buNone/>
            </a:pPr>
            <a:r>
              <a:rPr lang="en-US" dirty="0"/>
              <a:t> $ </a:t>
            </a:r>
            <a:r>
              <a:rPr lang="en-US" dirty="0" err="1"/>
              <a:t>tailnum</a:t>
            </a:r>
            <a:r>
              <a:rPr lang="en-US" dirty="0"/>
              <a:t>       : </a:t>
            </a:r>
            <a:r>
              <a:rPr lang="en-US" dirty="0" err="1"/>
              <a:t>chr</a:t>
            </a:r>
            <a:r>
              <a:rPr lang="en-US" dirty="0"/>
              <a:t>  "N14228" "N24211" "N619AA" "N804JB" ...</a:t>
            </a:r>
          </a:p>
          <a:p>
            <a:pPr marL="0" indent="0">
              <a:buNone/>
            </a:pPr>
            <a:r>
              <a:rPr lang="en-US" dirty="0"/>
              <a:t> $ origin        : </a:t>
            </a:r>
            <a:r>
              <a:rPr lang="en-US" dirty="0" err="1"/>
              <a:t>chr</a:t>
            </a:r>
            <a:r>
              <a:rPr lang="en-US" dirty="0"/>
              <a:t>  "EWR" "LGA" "JFK" "JFK" ...</a:t>
            </a:r>
          </a:p>
          <a:p>
            <a:pPr marL="0" indent="0">
              <a:buNone/>
            </a:pPr>
            <a:r>
              <a:rPr lang="en-US" dirty="0"/>
              <a:t> $ </a:t>
            </a:r>
            <a:r>
              <a:rPr lang="en-US" dirty="0" err="1"/>
              <a:t>dest</a:t>
            </a:r>
            <a:r>
              <a:rPr lang="en-US" dirty="0"/>
              <a:t>          : </a:t>
            </a:r>
            <a:r>
              <a:rPr lang="en-US" dirty="0" err="1"/>
              <a:t>chr</a:t>
            </a:r>
            <a:r>
              <a:rPr lang="en-US" dirty="0"/>
              <a:t>  "IAH" "IAH" "MIA" "BQN" ...</a:t>
            </a:r>
          </a:p>
          <a:p>
            <a:pPr marL="0" indent="0">
              <a:buNone/>
            </a:pPr>
            <a:r>
              <a:rPr lang="en-US" dirty="0"/>
              <a:t> $ </a:t>
            </a:r>
            <a:r>
              <a:rPr lang="en-US" dirty="0" err="1"/>
              <a:t>air_time</a:t>
            </a:r>
            <a:r>
              <a:rPr lang="en-US" dirty="0"/>
              <a:t>      : </a:t>
            </a:r>
            <a:r>
              <a:rPr lang="en-US" dirty="0" err="1"/>
              <a:t>num</a:t>
            </a:r>
            <a:r>
              <a:rPr lang="en-US" dirty="0"/>
              <a:t>  227 227 160 183 116 150 158 53 140 138 ...</a:t>
            </a:r>
          </a:p>
          <a:p>
            <a:pPr marL="0" indent="0">
              <a:buNone/>
            </a:pPr>
            <a:r>
              <a:rPr lang="en-US" dirty="0"/>
              <a:t> $ distance      : </a:t>
            </a:r>
            <a:r>
              <a:rPr lang="en-US" dirty="0" err="1"/>
              <a:t>num</a:t>
            </a:r>
            <a:r>
              <a:rPr lang="en-US" dirty="0"/>
              <a:t>  1400 1416 1089 1576 762 ...</a:t>
            </a:r>
          </a:p>
          <a:p>
            <a:pPr marL="0" indent="0">
              <a:buNone/>
            </a:pPr>
            <a:r>
              <a:rPr lang="en-US" dirty="0"/>
              <a:t> $ hour          : </a:t>
            </a:r>
            <a:r>
              <a:rPr lang="en-US" dirty="0" err="1"/>
              <a:t>num</a:t>
            </a:r>
            <a:r>
              <a:rPr lang="en-US" dirty="0"/>
              <a:t>  5 5 5 5 6 5 6 6 6 6 ...</a:t>
            </a:r>
          </a:p>
          <a:p>
            <a:pPr marL="0" indent="0">
              <a:buNone/>
            </a:pPr>
            <a:r>
              <a:rPr lang="en-US" dirty="0"/>
              <a:t> $ minute        : </a:t>
            </a:r>
            <a:r>
              <a:rPr lang="en-US" dirty="0" err="1"/>
              <a:t>num</a:t>
            </a:r>
            <a:r>
              <a:rPr lang="en-US" dirty="0"/>
              <a:t>  15 29 40 45 0 58 0 0 0 0 ...</a:t>
            </a:r>
          </a:p>
          <a:p>
            <a:pPr marL="0" indent="0">
              <a:buNone/>
            </a:pPr>
            <a:r>
              <a:rPr lang="en-US" dirty="0"/>
              <a:t> $ </a:t>
            </a:r>
            <a:r>
              <a:rPr lang="en-US" dirty="0" err="1"/>
              <a:t>time_hour</a:t>
            </a:r>
            <a:r>
              <a:rPr lang="en-US" dirty="0"/>
              <a:t>     : </a:t>
            </a:r>
            <a:r>
              <a:rPr lang="en-US" dirty="0" err="1"/>
              <a:t>POSIXct</a:t>
            </a:r>
            <a:r>
              <a:rPr lang="en-US" dirty="0"/>
              <a:t>, format: "2013-01-01 05:00:00" ...</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524784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Classwork</a:t>
            </a:r>
            <a:endParaRPr lang="en-US" dirty="0"/>
          </a:p>
        </p:txBody>
      </p:sp>
      <p:sp>
        <p:nvSpPr>
          <p:cNvPr id="3" name="Content Placeholder 2"/>
          <p:cNvSpPr>
            <a:spLocks noGrp="1"/>
          </p:cNvSpPr>
          <p:nvPr>
            <p:ph idx="1"/>
          </p:nvPr>
        </p:nvSpPr>
        <p:spPr>
          <a:xfrm>
            <a:off x="347662" y="1295400"/>
            <a:ext cx="8448675" cy="4756150"/>
          </a:xfrm>
        </p:spPr>
        <p:txBody>
          <a:bodyPr>
            <a:noAutofit/>
          </a:bodyPr>
          <a:lstStyle/>
          <a:p>
            <a:pPr marL="0" indent="0">
              <a:buNone/>
            </a:pPr>
            <a:r>
              <a:rPr lang="en-US" sz="1600" dirty="0" smtClean="0"/>
              <a:t>Load the nycflights13 library (will have to install the </a:t>
            </a:r>
            <a:r>
              <a:rPr lang="en-US" sz="1600" b="1" dirty="0" smtClean="0"/>
              <a:t>nycflights13</a:t>
            </a:r>
            <a:r>
              <a:rPr lang="en-US" sz="1600" dirty="0" smtClean="0"/>
              <a:t> package first) which contains flight arrival and departure data in a table called flights. Apply the </a:t>
            </a:r>
            <a:r>
              <a:rPr lang="en-US" sz="1600" dirty="0" err="1" smtClean="0"/>
              <a:t>tidyverse’s</a:t>
            </a:r>
            <a:r>
              <a:rPr lang="en-US" sz="1600" dirty="0" smtClean="0"/>
              <a:t> data wrangling verbs to answer these questions. For each question, </a:t>
            </a:r>
            <a:r>
              <a:rPr lang="en-US" sz="1600" b="1" dirty="0" smtClean="0"/>
              <a:t>give only the (one line) code</a:t>
            </a:r>
            <a:r>
              <a:rPr lang="en-US" sz="1600" dirty="0" smtClean="0"/>
              <a:t>. </a:t>
            </a:r>
          </a:p>
          <a:p>
            <a:pPr marL="514350" indent="-514350" fontAlgn="base">
              <a:buFont typeface="+mj-lt"/>
              <a:buAutoNum type="arabicPeriod"/>
            </a:pPr>
            <a:r>
              <a:rPr lang="en-US" sz="1600" dirty="0" smtClean="0"/>
              <a:t>List </a:t>
            </a:r>
            <a:r>
              <a:rPr lang="en-US" sz="1600" dirty="0"/>
              <a:t>data only for flights that departed on February 12, 2013.</a:t>
            </a:r>
          </a:p>
          <a:p>
            <a:pPr marL="514350" indent="-514350" fontAlgn="base">
              <a:buFont typeface="+mj-lt"/>
              <a:buAutoNum type="arabicPeriod"/>
            </a:pPr>
            <a:r>
              <a:rPr lang="en-US" sz="1600" dirty="0"/>
              <a:t>List data only for flights that were delayed (both arrival and departure) by more than 2 hours.</a:t>
            </a:r>
          </a:p>
          <a:p>
            <a:pPr marL="514350" indent="-514350" fontAlgn="base">
              <a:buFont typeface="+mj-lt"/>
              <a:buAutoNum type="arabicPeriod"/>
            </a:pPr>
            <a:r>
              <a:rPr lang="en-US" sz="1600" dirty="0"/>
              <a:t>List data only for flights that were delayed (either arrival or departure) by more than 2 hours.</a:t>
            </a:r>
          </a:p>
          <a:p>
            <a:pPr marL="514350" indent="-514350" fontAlgn="base">
              <a:buFont typeface="+mj-lt"/>
              <a:buAutoNum type="arabicPeriod"/>
            </a:pPr>
            <a:r>
              <a:rPr lang="en-US" sz="1600" dirty="0"/>
              <a:t>List data only for flights that were operated by United, American, or Delta.</a:t>
            </a:r>
          </a:p>
          <a:p>
            <a:pPr marL="514350" indent="-514350" fontAlgn="base">
              <a:buFont typeface="+mj-lt"/>
              <a:buAutoNum type="arabicPeriod"/>
            </a:pPr>
            <a:r>
              <a:rPr lang="en-US" sz="1600" dirty="0"/>
              <a:t>Sort data in order of fastest </a:t>
            </a:r>
            <a:r>
              <a:rPr lang="en-US" sz="1600" dirty="0" smtClean="0"/>
              <a:t>flights (</a:t>
            </a:r>
            <a:r>
              <a:rPr lang="en-US" sz="1600" dirty="0" err="1" smtClean="0"/>
              <a:t>air_time</a:t>
            </a:r>
            <a:r>
              <a:rPr lang="en-US" sz="1600" dirty="0" smtClean="0"/>
              <a:t>).</a:t>
            </a:r>
            <a:endParaRPr lang="en-US" sz="1600" dirty="0"/>
          </a:p>
          <a:p>
            <a:pPr marL="514350" indent="-514350" fontAlgn="base">
              <a:buFont typeface="+mj-lt"/>
              <a:buAutoNum type="arabicPeriod"/>
            </a:pPr>
            <a:r>
              <a:rPr lang="en-US" sz="1600" dirty="0"/>
              <a:t>Sort data in order of longest </a:t>
            </a:r>
            <a:r>
              <a:rPr lang="en-US" sz="1600" dirty="0" smtClean="0"/>
              <a:t>duration flights (</a:t>
            </a:r>
            <a:r>
              <a:rPr lang="en-US" sz="1600" dirty="0" err="1" smtClean="0"/>
              <a:t>air_time</a:t>
            </a:r>
            <a:r>
              <a:rPr lang="en-US" sz="1600" dirty="0" smtClean="0"/>
              <a:t>).</a:t>
            </a:r>
            <a:endParaRPr lang="en-US" sz="1600" dirty="0"/>
          </a:p>
          <a:p>
            <a:pPr marL="514350" indent="-514350" fontAlgn="base">
              <a:buFont typeface="+mj-lt"/>
              <a:buAutoNum type="arabicPeriod"/>
            </a:pPr>
            <a:r>
              <a:rPr lang="en-US" sz="1600" dirty="0"/>
              <a:t>Show only the origin and destination of flights sorted by longest duration flights.</a:t>
            </a:r>
          </a:p>
          <a:p>
            <a:pPr marL="514350" indent="-514350" fontAlgn="base">
              <a:buFont typeface="+mj-lt"/>
              <a:buAutoNum type="arabicPeriod"/>
            </a:pPr>
            <a:r>
              <a:rPr lang="en-US" sz="1600" dirty="0"/>
              <a:t>Add a new variable that indicates the total delay (both departure and arrival delay).</a:t>
            </a:r>
          </a:p>
          <a:p>
            <a:pPr marL="514350" indent="-514350" fontAlgn="base">
              <a:buFont typeface="+mj-lt"/>
              <a:buAutoNum type="arabicPeriod"/>
            </a:pPr>
            <a:r>
              <a:rPr lang="en-US" sz="1600" dirty="0"/>
              <a:t>Show only the origin and destination of flights sorted by descending order of total delay.</a:t>
            </a:r>
          </a:p>
          <a:p>
            <a:pPr marL="514350" indent="-514350" fontAlgn="base">
              <a:buFont typeface="+mj-lt"/>
              <a:buAutoNum type="arabicPeriod"/>
            </a:pPr>
            <a:r>
              <a:rPr lang="en-US" sz="1600" dirty="0"/>
              <a:t>Show only the origin and destination of 10 most delayed flights [Hint: there are multiple ways of solving this. Some additional functions that you will find useful are head(), slice(), </a:t>
            </a:r>
            <a:r>
              <a:rPr lang="en-US" sz="1600" dirty="0" err="1"/>
              <a:t>min_rank</a:t>
            </a:r>
            <a:r>
              <a:rPr lang="en-US" sz="1600" dirty="0"/>
              <a:t>().]</a:t>
            </a:r>
          </a:p>
          <a:p>
            <a:pPr marL="514350" indent="-514350" fontAlgn="base">
              <a:buFont typeface="+mj-lt"/>
              <a:buAutoNum type="arabicPeriod"/>
            </a:pPr>
            <a:r>
              <a:rPr lang="en-US" sz="1600" dirty="0"/>
              <a:t>Show the </a:t>
            </a:r>
            <a:r>
              <a:rPr lang="en-US" sz="1600" dirty="0" smtClean="0"/>
              <a:t>average total </a:t>
            </a:r>
            <a:r>
              <a:rPr lang="en-US" sz="1600" dirty="0"/>
              <a:t>delay for every departure city.</a:t>
            </a:r>
          </a:p>
          <a:p>
            <a:pPr marL="514350" indent="-514350" fontAlgn="base">
              <a:buFont typeface="+mj-lt"/>
              <a:buAutoNum type="arabicPeriod"/>
            </a:pPr>
            <a:r>
              <a:rPr lang="en-US" sz="1600" dirty="0"/>
              <a:t>Show the average </a:t>
            </a:r>
            <a:r>
              <a:rPr lang="en-US" sz="1600" dirty="0" smtClean="0"/>
              <a:t>total delay </a:t>
            </a:r>
            <a:r>
              <a:rPr lang="en-US" sz="1600" dirty="0"/>
              <a:t>for every departure-arrival city pair</a:t>
            </a:r>
            <a:r>
              <a:rPr lang="en-US" sz="1600" dirty="0" smtClean="0"/>
              <a:t>.</a:t>
            </a:r>
            <a:endParaRPr lang="en-US" sz="1600"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1784357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exercise in R</a:t>
            </a:r>
            <a:endParaRPr lang="en-US" dirty="0"/>
          </a:p>
        </p:txBody>
      </p:sp>
      <p:sp>
        <p:nvSpPr>
          <p:cNvPr id="3" name="Content Placeholder 2"/>
          <p:cNvSpPr>
            <a:spLocks noGrp="1"/>
          </p:cNvSpPr>
          <p:nvPr>
            <p:ph idx="1"/>
          </p:nvPr>
        </p:nvSpPr>
        <p:spPr/>
        <p:txBody>
          <a:bodyPr/>
          <a:lstStyle/>
          <a:p>
            <a:r>
              <a:rPr lang="en-US" dirty="0" smtClean="0"/>
              <a:t>From the iris dataset, calculate the mean </a:t>
            </a:r>
            <a:r>
              <a:rPr lang="en-US" dirty="0" err="1" smtClean="0"/>
              <a:t>Sepal.Length</a:t>
            </a:r>
            <a:r>
              <a:rPr lang="en-US" dirty="0" smtClean="0"/>
              <a:t> and mean </a:t>
            </a:r>
            <a:r>
              <a:rPr lang="en-US" dirty="0" err="1" smtClean="0"/>
              <a:t>Sepal.Width</a:t>
            </a:r>
            <a:r>
              <a:rPr lang="en-US" dirty="0" smtClean="0"/>
              <a:t> for those flowers with </a:t>
            </a:r>
            <a:r>
              <a:rPr lang="en-US" dirty="0" err="1" smtClean="0"/>
              <a:t>Petal.Length</a:t>
            </a:r>
            <a:r>
              <a:rPr lang="en-US" dirty="0" smtClean="0"/>
              <a:t> &gt; 3.0</a:t>
            </a:r>
          </a:p>
          <a:p>
            <a:r>
              <a:rPr lang="en-US" dirty="0" smtClean="0"/>
              <a:t>Hard!</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0346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wrangling verbs</a:t>
            </a:r>
            <a:endParaRPr lang="en-US" dirty="0"/>
          </a:p>
        </p:txBody>
      </p:sp>
      <p:sp>
        <p:nvSpPr>
          <p:cNvPr id="3" name="Content Placeholder 2"/>
          <p:cNvSpPr>
            <a:spLocks noGrp="1"/>
          </p:cNvSpPr>
          <p:nvPr>
            <p:ph idx="1"/>
          </p:nvPr>
        </p:nvSpPr>
        <p:spPr>
          <a:xfrm>
            <a:off x="457200" y="1798637"/>
            <a:ext cx="8229600" cy="4525963"/>
          </a:xfrm>
        </p:spPr>
        <p:txBody>
          <a:bodyPr>
            <a:normAutofit/>
          </a:bodyPr>
          <a:lstStyle/>
          <a:p>
            <a:r>
              <a:rPr lang="en-US" u="sng" dirty="0" smtClean="0"/>
              <a:t>slice()</a:t>
            </a:r>
            <a:r>
              <a:rPr lang="en-US" dirty="0" smtClean="0"/>
              <a:t>: Subset </a:t>
            </a:r>
            <a:r>
              <a:rPr lang="en-US" dirty="0"/>
              <a:t>rows based on </a:t>
            </a:r>
            <a:r>
              <a:rPr lang="en-US" dirty="0" smtClean="0"/>
              <a:t>row number</a:t>
            </a:r>
            <a:endParaRPr lang="en-US" dirty="0"/>
          </a:p>
          <a:p>
            <a:r>
              <a:rPr lang="en-US" u="sng" dirty="0" err="1" smtClean="0"/>
              <a:t>top_n</a:t>
            </a:r>
            <a:r>
              <a:rPr lang="en-US" u="sng" dirty="0" smtClean="0"/>
              <a:t>():</a:t>
            </a:r>
            <a:r>
              <a:rPr lang="en-US" dirty="0" smtClean="0"/>
              <a:t> Get top </a:t>
            </a:r>
            <a:r>
              <a:rPr lang="en-US" i="1" dirty="0" smtClean="0"/>
              <a:t>n</a:t>
            </a:r>
            <a:r>
              <a:rPr lang="en-US" dirty="0" smtClean="0"/>
              <a:t> rows by a variable value </a:t>
            </a:r>
          </a:p>
          <a:p>
            <a:r>
              <a:rPr lang="en-US" u="sng" dirty="0" smtClean="0"/>
              <a:t>join</a:t>
            </a:r>
            <a:r>
              <a:rPr lang="en-US" dirty="0" smtClean="0"/>
              <a:t>: </a:t>
            </a:r>
            <a:r>
              <a:rPr lang="en-US" dirty="0"/>
              <a:t>Combine datasets on matching </a:t>
            </a:r>
            <a:r>
              <a:rPr lang="en-US" dirty="0" smtClean="0"/>
              <a:t>variables</a:t>
            </a:r>
            <a:endParaRPr lang="en-US" u="sng" dirty="0"/>
          </a:p>
          <a:p>
            <a:r>
              <a:rPr lang="en-US" u="sng" dirty="0" smtClean="0"/>
              <a:t>rename()</a:t>
            </a:r>
            <a:r>
              <a:rPr lang="en-US" dirty="0" smtClean="0"/>
              <a:t>: </a:t>
            </a:r>
            <a:r>
              <a:rPr lang="en-US" dirty="0"/>
              <a:t>C</a:t>
            </a:r>
            <a:r>
              <a:rPr lang="en-US" dirty="0" smtClean="0"/>
              <a:t>hange </a:t>
            </a:r>
            <a:r>
              <a:rPr lang="en-US" dirty="0"/>
              <a:t>the names of </a:t>
            </a:r>
            <a:r>
              <a:rPr lang="en-US" dirty="0" smtClean="0"/>
              <a:t>variables</a:t>
            </a:r>
            <a:endParaRPr lang="en-US" dirty="0"/>
          </a:p>
          <a:p>
            <a:r>
              <a:rPr lang="en-US" u="sng" dirty="0" smtClean="0"/>
              <a:t>ungroup():</a:t>
            </a:r>
            <a:r>
              <a:rPr lang="en-US" dirty="0" smtClean="0"/>
              <a:t> Remove grouping from data</a:t>
            </a:r>
            <a:endParaRPr lang="en-US" u="sng" dirty="0" smtClean="0"/>
          </a:p>
          <a:p>
            <a:r>
              <a:rPr lang="en-US" u="sng" dirty="0" smtClean="0"/>
              <a:t>distinct()</a:t>
            </a:r>
            <a:r>
              <a:rPr lang="en-US" dirty="0" smtClean="0"/>
              <a:t>: </a:t>
            </a:r>
            <a:r>
              <a:rPr lang="en-US" dirty="0"/>
              <a:t>Keep observations that are non-redundant </a:t>
            </a:r>
            <a:r>
              <a:rPr lang="en-US" dirty="0" smtClean="0"/>
              <a:t>(cf. </a:t>
            </a:r>
            <a:r>
              <a:rPr lang="en-US" i="1" dirty="0" smtClean="0"/>
              <a:t>unique</a:t>
            </a:r>
            <a:r>
              <a:rPr lang="en-US" dirty="0" smtClean="0"/>
              <a:t>)</a:t>
            </a:r>
            <a:endParaRPr lang="en-US" dirty="0"/>
          </a:p>
          <a:p>
            <a:endParaRPr lang="en-US" dirty="0" smtClean="0"/>
          </a:p>
          <a:p>
            <a:endParaRPr lang="en-US" u="sng" dirty="0"/>
          </a:p>
        </p:txBody>
      </p:sp>
    </p:spTree>
    <p:extLst>
      <p:ext uri="{BB962C8B-B14F-4D97-AF65-F5344CB8AC3E}">
        <p14:creationId xmlns:p14="http://schemas.microsoft.com/office/powerpoint/2010/main" val="3983783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slice</a:t>
            </a:r>
            <a:endParaRPr lang="en-US" dirty="0"/>
          </a:p>
        </p:txBody>
      </p:sp>
      <p:sp>
        <p:nvSpPr>
          <p:cNvPr id="3" name="Content Placeholder 2"/>
          <p:cNvSpPr>
            <a:spLocks noGrp="1"/>
          </p:cNvSpPr>
          <p:nvPr>
            <p:ph idx="1"/>
          </p:nvPr>
        </p:nvSpPr>
        <p:spPr/>
        <p:txBody>
          <a:bodyPr>
            <a:normAutofit/>
          </a:bodyPr>
          <a:lstStyle/>
          <a:p>
            <a:r>
              <a:rPr lang="en-US" dirty="0"/>
              <a:t>Subset rows based on row </a:t>
            </a:r>
            <a:r>
              <a:rPr lang="en-US" dirty="0" smtClean="0"/>
              <a:t>number</a:t>
            </a:r>
          </a:p>
          <a:p>
            <a:endParaRPr lang="en-US" dirty="0" smtClean="0"/>
          </a:p>
          <a:p>
            <a:pPr marL="0" indent="0">
              <a:buNone/>
            </a:pPr>
            <a:r>
              <a:rPr lang="en-US" dirty="0" err="1">
                <a:latin typeface="Consolas" panose="020B0609020204030204" pitchFamily="49" charset="0"/>
              </a:rPr>
              <a:t>airquality</a:t>
            </a:r>
            <a:r>
              <a:rPr lang="en-US" dirty="0">
                <a:latin typeface="Consolas" panose="020B0609020204030204" pitchFamily="49" charset="0"/>
              </a:rPr>
              <a:t> %&gt;% slice(1:5</a:t>
            </a:r>
            <a:r>
              <a:rPr lang="en-US" dirty="0" smtClean="0">
                <a:latin typeface="Consolas" panose="020B0609020204030204" pitchFamily="49" charset="0"/>
              </a:rPr>
              <a:t>)</a:t>
            </a:r>
          </a:p>
          <a:p>
            <a:pPr marL="0" indent="0">
              <a:buNone/>
            </a:pPr>
            <a:r>
              <a:rPr lang="en-US" dirty="0" err="1">
                <a:latin typeface="Consolas" panose="020B0609020204030204" pitchFamily="49" charset="0"/>
              </a:rPr>
              <a:t>airquality</a:t>
            </a:r>
            <a:r>
              <a:rPr lang="en-US" dirty="0">
                <a:latin typeface="Consolas" panose="020B0609020204030204" pitchFamily="49" charset="0"/>
              </a:rPr>
              <a:t> %&gt;% slice(</a:t>
            </a:r>
            <a:r>
              <a:rPr lang="en-US" dirty="0" err="1">
                <a:latin typeface="Consolas" panose="020B0609020204030204" pitchFamily="49" charset="0"/>
              </a:rPr>
              <a:t>seq</a:t>
            </a:r>
            <a:r>
              <a:rPr lang="en-US" dirty="0">
                <a:latin typeface="Consolas" panose="020B0609020204030204" pitchFamily="49" charset="0"/>
              </a:rPr>
              <a:t>(1,5,2))</a:t>
            </a:r>
            <a:endParaRPr lang="en-US" dirty="0" smtClean="0">
              <a:latin typeface="Consolas" panose="020B0609020204030204" pitchFamily="49" charset="0"/>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379776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top_n</a:t>
            </a:r>
            <a:r>
              <a:rPr lang="en-US" dirty="0" smtClean="0"/>
              <a:t>(), </a:t>
            </a:r>
            <a:r>
              <a:rPr lang="en-US" dirty="0" err="1" smtClean="0"/>
              <a:t>slice_min</a:t>
            </a:r>
            <a:r>
              <a:rPr lang="en-US" dirty="0" smtClean="0"/>
              <a:t>(), </a:t>
            </a:r>
            <a:r>
              <a:rPr lang="en-US" dirty="0" err="1" smtClean="0"/>
              <a:t>slice_max</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a:t>Get top </a:t>
            </a:r>
            <a:r>
              <a:rPr lang="en-US" i="1" dirty="0"/>
              <a:t>n</a:t>
            </a:r>
            <a:r>
              <a:rPr lang="en-US" dirty="0"/>
              <a:t> rows by a variable </a:t>
            </a:r>
            <a:r>
              <a:rPr lang="en-US" dirty="0" smtClean="0"/>
              <a:t>value</a:t>
            </a:r>
          </a:p>
          <a:p>
            <a:r>
              <a:rPr lang="en-US" dirty="0" smtClean="0"/>
              <a:t>data %&gt;% </a:t>
            </a:r>
            <a:r>
              <a:rPr lang="en-US" dirty="0" err="1" smtClean="0"/>
              <a:t>top_n</a:t>
            </a:r>
            <a:r>
              <a:rPr lang="en-US" dirty="0" smtClean="0"/>
              <a:t>(</a:t>
            </a:r>
            <a:r>
              <a:rPr lang="en-US" i="1" dirty="0" smtClean="0"/>
              <a:t>n</a:t>
            </a:r>
            <a:r>
              <a:rPr lang="en-US" dirty="0"/>
              <a:t>, </a:t>
            </a:r>
            <a:r>
              <a:rPr lang="en-US" dirty="0" err="1"/>
              <a:t>wt</a:t>
            </a:r>
            <a:r>
              <a:rPr lang="en-US" dirty="0"/>
              <a:t>)</a:t>
            </a:r>
            <a:endParaRPr lang="en-US" dirty="0" smtClean="0"/>
          </a:p>
          <a:p>
            <a:pPr marL="0" indent="0">
              <a:buNone/>
            </a:pPr>
            <a:endParaRPr lang="en-US" dirty="0" smtClean="0">
              <a:latin typeface="Consolas" panose="020B0609020204030204" pitchFamily="49" charset="0"/>
            </a:endParaRPr>
          </a:p>
          <a:p>
            <a:pPr marL="0" indent="0">
              <a:buNone/>
            </a:pPr>
            <a:r>
              <a:rPr lang="en-US" dirty="0" err="1" smtClean="0">
                <a:latin typeface="Consolas" panose="020B0609020204030204" pitchFamily="49" charset="0"/>
              </a:rPr>
              <a:t>airquality</a:t>
            </a:r>
            <a:r>
              <a:rPr lang="en-US" dirty="0" smtClean="0">
                <a:latin typeface="Consolas" panose="020B0609020204030204" pitchFamily="49" charset="0"/>
              </a:rPr>
              <a:t> </a:t>
            </a:r>
            <a:r>
              <a:rPr lang="en-US" dirty="0">
                <a:latin typeface="Consolas" panose="020B0609020204030204" pitchFamily="49" charset="0"/>
              </a:rPr>
              <a:t>%&gt;% </a:t>
            </a:r>
            <a:r>
              <a:rPr lang="en-US" dirty="0" err="1" smtClean="0">
                <a:latin typeface="Consolas" panose="020B0609020204030204" pitchFamily="49" charset="0"/>
              </a:rPr>
              <a:t>top_n</a:t>
            </a:r>
            <a:r>
              <a:rPr lang="en-US" dirty="0" smtClean="0">
                <a:latin typeface="Consolas" panose="020B0609020204030204" pitchFamily="49" charset="0"/>
              </a:rPr>
              <a:t>(1, </a:t>
            </a:r>
            <a:r>
              <a:rPr lang="en-US" dirty="0" err="1" smtClean="0">
                <a:latin typeface="Consolas" panose="020B0609020204030204" pitchFamily="49" charset="0"/>
              </a:rPr>
              <a:t>Solar.R</a:t>
            </a:r>
            <a:r>
              <a:rPr lang="en-US" dirty="0" smtClean="0">
                <a:latin typeface="Consolas" panose="020B0609020204030204" pitchFamily="49" charset="0"/>
              </a:rPr>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1672341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endParaRPr lang="en-US" i="1" dirty="0"/>
          </a:p>
        </p:txBody>
      </p:sp>
      <p:sp>
        <p:nvSpPr>
          <p:cNvPr id="3" name="Content Placeholder 2"/>
          <p:cNvSpPr>
            <a:spLocks noGrp="1"/>
          </p:cNvSpPr>
          <p:nvPr>
            <p:ph idx="1"/>
          </p:nvPr>
        </p:nvSpPr>
        <p:spPr>
          <a:xfrm>
            <a:off x="457200" y="1600200"/>
            <a:ext cx="8534400" cy="4525963"/>
          </a:xfrm>
        </p:spPr>
        <p:txBody>
          <a:bodyPr>
            <a:normAutofit fontScale="92500" lnSpcReduction="10000"/>
          </a:bodyPr>
          <a:lstStyle/>
          <a:p>
            <a:r>
              <a:rPr lang="en-US" dirty="0" smtClean="0"/>
              <a:t>Merge </a:t>
            </a:r>
            <a:r>
              <a:rPr lang="en-US" dirty="0" smtClean="0"/>
              <a:t>two tables based on their </a:t>
            </a:r>
            <a:r>
              <a:rPr lang="en-US" dirty="0" smtClean="0">
                <a:solidFill>
                  <a:srgbClr val="C00000"/>
                </a:solidFill>
              </a:rPr>
              <a:t>common variables</a:t>
            </a:r>
          </a:p>
          <a:p>
            <a:r>
              <a:rPr lang="en-US" dirty="0" smtClean="0"/>
              <a:t>Two tables are called</a:t>
            </a:r>
          </a:p>
          <a:p>
            <a:pPr marL="971550" lvl="1" indent="-514350">
              <a:buFont typeface="+mj-lt"/>
              <a:buAutoNum type="arabicPeriod"/>
            </a:pPr>
            <a:r>
              <a:rPr lang="en-US" dirty="0" smtClean="0"/>
              <a:t>Left table</a:t>
            </a:r>
          </a:p>
          <a:p>
            <a:pPr marL="971550" lvl="1" indent="-514350">
              <a:buFont typeface="+mj-lt"/>
              <a:buAutoNum type="arabicPeriod"/>
            </a:pPr>
            <a:r>
              <a:rPr lang="en-US" dirty="0" smtClean="0"/>
              <a:t>Right table</a:t>
            </a:r>
          </a:p>
          <a:p>
            <a:r>
              <a:rPr lang="en-US" dirty="0" smtClean="0"/>
              <a:t>Steps to combine tables:</a:t>
            </a:r>
          </a:p>
          <a:p>
            <a:pPr marL="971550" lvl="1" indent="-514350">
              <a:buFont typeface="+mj-lt"/>
              <a:buAutoNum type="arabicPeriod"/>
            </a:pPr>
            <a:r>
              <a:rPr lang="en-US" dirty="0" smtClean="0"/>
              <a:t>Identify common variables</a:t>
            </a:r>
          </a:p>
          <a:p>
            <a:pPr marL="971550" lvl="1" indent="-514350">
              <a:buFont typeface="+mj-lt"/>
              <a:buAutoNum type="arabicPeriod"/>
            </a:pPr>
            <a:r>
              <a:rPr lang="en-US" dirty="0" smtClean="0"/>
              <a:t>Create a new table with variables from BOTH tables (including the common variables)</a:t>
            </a:r>
          </a:p>
          <a:p>
            <a:pPr marL="971550" lvl="1" indent="-514350">
              <a:buFont typeface="+mj-lt"/>
              <a:buAutoNum type="arabicPeriod"/>
            </a:pPr>
            <a:r>
              <a:rPr lang="en-US" dirty="0" smtClean="0"/>
              <a:t>Add values </a:t>
            </a:r>
            <a:r>
              <a:rPr lang="en-US" dirty="0" smtClean="0"/>
              <a:t>from </a:t>
            </a:r>
            <a:r>
              <a:rPr lang="en-US" dirty="0" smtClean="0">
                <a:solidFill>
                  <a:srgbClr val="7030A0"/>
                </a:solidFill>
              </a:rPr>
              <a:t>every pair of </a:t>
            </a:r>
            <a:r>
              <a:rPr lang="en-US" dirty="0" smtClean="0">
                <a:solidFill>
                  <a:srgbClr val="7030A0"/>
                </a:solidFill>
              </a:rPr>
              <a:t>rows</a:t>
            </a:r>
            <a:r>
              <a:rPr lang="en-US" dirty="0" smtClean="0"/>
              <a:t> </a:t>
            </a:r>
            <a:r>
              <a:rPr lang="en-US" dirty="0" smtClean="0"/>
              <a:t>where the </a:t>
            </a:r>
            <a:r>
              <a:rPr lang="en-US" dirty="0" smtClean="0">
                <a:solidFill>
                  <a:srgbClr val="FF0000"/>
                </a:solidFill>
              </a:rPr>
              <a:t>values of the common variables match</a:t>
            </a:r>
            <a:r>
              <a:rPr lang="en-US" dirty="0" smtClean="0"/>
              <a:t> </a:t>
            </a:r>
            <a:endParaRPr lang="en-US" dirty="0" smtClean="0"/>
          </a:p>
          <a:p>
            <a:endParaRPr lang="en-US" dirty="0"/>
          </a:p>
        </p:txBody>
      </p:sp>
    </p:spTree>
    <p:extLst>
      <p:ext uri="{BB962C8B-B14F-4D97-AF65-F5344CB8AC3E}">
        <p14:creationId xmlns:p14="http://schemas.microsoft.com/office/powerpoint/2010/main" val="3721201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nvPr>
        </p:nvGraphicFramePr>
        <p:xfrm>
          <a:off x="762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nvPr>
        </p:nvGraphicFramePr>
        <p:xfrm>
          <a:off x="5334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bl>
          </a:graphicData>
        </a:graphic>
      </p:graphicFrame>
      <p:sp>
        <p:nvSpPr>
          <p:cNvPr id="10" name="TextBox 9"/>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11" name="TextBox 10"/>
          <p:cNvSpPr txBox="1"/>
          <p:nvPr/>
        </p:nvSpPr>
        <p:spPr>
          <a:xfrm>
            <a:off x="5177348" y="1272197"/>
            <a:ext cx="2980303" cy="369332"/>
          </a:xfrm>
          <a:prstGeom prst="rect">
            <a:avLst/>
          </a:prstGeom>
          <a:noFill/>
        </p:spPr>
        <p:txBody>
          <a:bodyPr wrap="none" rtlCol="0">
            <a:spAutoFit/>
          </a:bodyPr>
          <a:lstStyle/>
          <a:p>
            <a:r>
              <a:rPr lang="en-US" dirty="0" err="1" smtClean="0"/>
              <a:t>band_instruments</a:t>
            </a:r>
            <a:r>
              <a:rPr lang="en-US" dirty="0" smtClean="0"/>
              <a:t> (right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194257344"/>
              </p:ext>
            </p:extLst>
          </p:nvPr>
        </p:nvGraphicFramePr>
        <p:xfrm>
          <a:off x="3238500" y="4114800"/>
          <a:ext cx="3619500" cy="111252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3491010874"/>
                    </a:ext>
                  </a:extLst>
                </a:gridCol>
                <a:gridCol w="1206500">
                  <a:extLst>
                    <a:ext uri="{9D8B030D-6E8A-4147-A177-3AD203B41FA5}">
                      <a16:colId xmlns:a16="http://schemas.microsoft.com/office/drawing/2014/main" val="389617334"/>
                    </a:ext>
                  </a:extLst>
                </a:gridCol>
                <a:gridCol w="1206500">
                  <a:extLst>
                    <a:ext uri="{9D8B030D-6E8A-4147-A177-3AD203B41FA5}">
                      <a16:colId xmlns:a16="http://schemas.microsoft.com/office/drawing/2014/main" val="742831261"/>
                    </a:ext>
                  </a:extLst>
                </a:gridCol>
              </a:tblGrid>
              <a:tr h="370840">
                <a:tc>
                  <a:txBody>
                    <a:bodyPr/>
                    <a:lstStyle/>
                    <a:p>
                      <a:r>
                        <a:rPr lang="en-US" dirty="0" smtClean="0">
                          <a:solidFill>
                            <a:schemeClr val="bg1"/>
                          </a:solidFill>
                        </a:rPr>
                        <a:t>Name</a:t>
                      </a:r>
                      <a:endParaRPr lang="en-US" dirty="0">
                        <a:solidFill>
                          <a:schemeClr val="bg1"/>
                        </a:solidFill>
                      </a:endParaRPr>
                    </a:p>
                  </a:txBody>
                  <a:tcPr/>
                </a:tc>
                <a:tc>
                  <a:txBody>
                    <a:bodyPr/>
                    <a:lstStyle/>
                    <a:p>
                      <a:r>
                        <a:rPr lang="en-US" dirty="0" smtClean="0"/>
                        <a:t>Band</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tc>
                  <a:txBody>
                    <a:bodyPr/>
                    <a:lstStyle/>
                    <a:p>
                      <a:r>
                        <a:rPr lang="en-US" i="0" dirty="0" smtClean="0"/>
                        <a:t>guitar</a:t>
                      </a:r>
                      <a:endParaRPr lang="en-US" i="0" dirty="0"/>
                    </a:p>
                  </a:txBody>
                  <a:tcPr/>
                </a:tc>
                <a:extLst>
                  <a:ext uri="{0D108BD9-81ED-4DB2-BD59-A6C34878D82A}">
                    <a16:rowId xmlns:a16="http://schemas.microsoft.com/office/drawing/2014/main" val="529525331"/>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bass</a:t>
                      </a:r>
                      <a:endParaRPr lang="en-US" i="0" dirty="0"/>
                    </a:p>
                  </a:txBody>
                  <a:tcPr/>
                </a:tc>
                <a:extLst>
                  <a:ext uri="{0D108BD9-81ED-4DB2-BD59-A6C34878D82A}">
                    <a16:rowId xmlns:a16="http://schemas.microsoft.com/office/drawing/2014/main" val="3399423550"/>
                  </a:ext>
                </a:extLst>
              </a:tr>
            </a:tbl>
          </a:graphicData>
        </a:graphic>
      </p:graphicFrame>
      <p:sp>
        <p:nvSpPr>
          <p:cNvPr id="12" name="TextBox 11"/>
          <p:cNvSpPr txBox="1"/>
          <p:nvPr/>
        </p:nvSpPr>
        <p:spPr>
          <a:xfrm>
            <a:off x="1066800" y="4486394"/>
            <a:ext cx="1704313" cy="369332"/>
          </a:xfrm>
          <a:prstGeom prst="rect">
            <a:avLst/>
          </a:prstGeom>
          <a:noFill/>
        </p:spPr>
        <p:txBody>
          <a:bodyPr wrap="none" rtlCol="0">
            <a:spAutoFit/>
          </a:bodyPr>
          <a:lstStyle/>
          <a:p>
            <a:r>
              <a:rPr lang="en-US" dirty="0" err="1" smtClean="0">
                <a:latin typeface="Consolas" panose="020B0609020204030204" pitchFamily="49" charset="0"/>
              </a:rPr>
              <a:t>inner_join</a:t>
            </a:r>
            <a:r>
              <a:rPr lang="en-US" dirty="0" smtClean="0">
                <a:latin typeface="Consolas" panose="020B0609020204030204" pitchFamily="49" charset="0"/>
              </a:rPr>
              <a:t>()</a:t>
            </a:r>
            <a:endParaRPr lang="en-US" dirty="0">
              <a:latin typeface="Consolas" panose="020B0609020204030204" pitchFamily="49" charset="0"/>
            </a:endParaRPr>
          </a:p>
        </p:txBody>
      </p:sp>
      <p:cxnSp>
        <p:nvCxnSpPr>
          <p:cNvPr id="7" name="Straight Arrow Connector 6"/>
          <p:cNvCxnSpPr/>
          <p:nvPr/>
        </p:nvCxnSpPr>
        <p:spPr>
          <a:xfrm>
            <a:off x="1524000" y="3139266"/>
            <a:ext cx="2152650" cy="10522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581400" y="3139266"/>
            <a:ext cx="2209800" cy="1086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248400" y="3139266"/>
            <a:ext cx="990600" cy="108652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857500" y="3139266"/>
            <a:ext cx="1844382" cy="989078"/>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774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Content Placeholder 2"/>
          <p:cNvSpPr>
            <a:spLocks noGrp="1"/>
          </p:cNvSpPr>
          <p:nvPr>
            <p:ph idx="1"/>
          </p:nvPr>
        </p:nvSpPr>
        <p:spPr/>
        <p:txBody>
          <a:bodyPr>
            <a:normAutofit fontScale="70000" lnSpcReduction="20000"/>
          </a:bodyPr>
          <a:lstStyle/>
          <a:p>
            <a:r>
              <a:rPr lang="en-US" dirty="0" err="1" smtClean="0"/>
              <a:t>inner_join</a:t>
            </a:r>
            <a:r>
              <a:rPr lang="en-US" dirty="0" smtClean="0"/>
              <a:t>()</a:t>
            </a:r>
          </a:p>
          <a:p>
            <a:pPr lvl="1"/>
            <a:r>
              <a:rPr lang="en-US" dirty="0" smtClean="0"/>
              <a:t>retain (only) observations where this is a match in </a:t>
            </a:r>
            <a:r>
              <a:rPr lang="en-US" dirty="0" smtClean="0">
                <a:solidFill>
                  <a:srgbClr val="FF0000"/>
                </a:solidFill>
              </a:rPr>
              <a:t>both</a:t>
            </a:r>
            <a:r>
              <a:rPr lang="en-US" dirty="0" smtClean="0"/>
              <a:t> datasets (left and right)</a:t>
            </a:r>
          </a:p>
          <a:p>
            <a:r>
              <a:rPr lang="en-US" dirty="0" err="1" smtClean="0"/>
              <a:t>left_join</a:t>
            </a:r>
            <a:r>
              <a:rPr lang="en-US" dirty="0" smtClean="0"/>
              <a:t>()</a:t>
            </a:r>
          </a:p>
          <a:p>
            <a:pPr lvl="1"/>
            <a:r>
              <a:rPr lang="en-US" dirty="0" smtClean="0"/>
              <a:t>Keep all rows in </a:t>
            </a:r>
            <a:r>
              <a:rPr lang="en-US" dirty="0" smtClean="0">
                <a:solidFill>
                  <a:srgbClr val="FF0000"/>
                </a:solidFill>
              </a:rPr>
              <a:t>left-hand</a:t>
            </a:r>
            <a:r>
              <a:rPr lang="en-US" dirty="0" smtClean="0"/>
              <a:t> dataset, add values from right-hand dataset where there is a match.</a:t>
            </a:r>
          </a:p>
          <a:p>
            <a:pPr lvl="1"/>
            <a:r>
              <a:rPr lang="en-US" dirty="0"/>
              <a:t>For non-matching </a:t>
            </a:r>
            <a:r>
              <a:rPr lang="en-US" dirty="0" smtClean="0"/>
              <a:t>observations, </a:t>
            </a:r>
            <a:r>
              <a:rPr lang="en-US" dirty="0"/>
              <a:t>fill in NA</a:t>
            </a:r>
            <a:endParaRPr lang="en-US" dirty="0" smtClean="0"/>
          </a:p>
          <a:p>
            <a:r>
              <a:rPr lang="en-US" dirty="0" err="1" smtClean="0"/>
              <a:t>right_join</a:t>
            </a:r>
            <a:r>
              <a:rPr lang="en-US" dirty="0" smtClean="0"/>
              <a:t>()</a:t>
            </a:r>
          </a:p>
          <a:p>
            <a:pPr lvl="1"/>
            <a:r>
              <a:rPr lang="en-US" dirty="0" smtClean="0"/>
              <a:t>Keep </a:t>
            </a:r>
            <a:r>
              <a:rPr lang="en-US" dirty="0"/>
              <a:t>all rows in </a:t>
            </a:r>
            <a:r>
              <a:rPr lang="en-US" dirty="0" smtClean="0">
                <a:solidFill>
                  <a:srgbClr val="FF0000"/>
                </a:solidFill>
              </a:rPr>
              <a:t>right-hand</a:t>
            </a:r>
            <a:r>
              <a:rPr lang="en-US" dirty="0" smtClean="0"/>
              <a:t> </a:t>
            </a:r>
            <a:r>
              <a:rPr lang="en-US" dirty="0"/>
              <a:t>dataset, add values from </a:t>
            </a:r>
            <a:r>
              <a:rPr lang="en-US" dirty="0" smtClean="0"/>
              <a:t>left-hand </a:t>
            </a:r>
            <a:r>
              <a:rPr lang="en-US" dirty="0"/>
              <a:t>dataset where there is a match</a:t>
            </a:r>
            <a:r>
              <a:rPr lang="en-US" dirty="0" smtClean="0"/>
              <a:t>. </a:t>
            </a:r>
          </a:p>
          <a:p>
            <a:pPr lvl="1"/>
            <a:r>
              <a:rPr lang="en-US" dirty="0" smtClean="0"/>
              <a:t>For non-matching observations, fill in NA</a:t>
            </a:r>
          </a:p>
          <a:p>
            <a:r>
              <a:rPr lang="en-US" dirty="0" err="1" smtClean="0"/>
              <a:t>full_join</a:t>
            </a:r>
            <a:r>
              <a:rPr lang="en-US" dirty="0" smtClean="0"/>
              <a:t>()</a:t>
            </a:r>
          </a:p>
          <a:p>
            <a:pPr lvl="1"/>
            <a:r>
              <a:rPr lang="en-US" dirty="0" smtClean="0"/>
              <a:t>Combine observations from </a:t>
            </a:r>
            <a:r>
              <a:rPr lang="en-US" dirty="0" smtClean="0">
                <a:solidFill>
                  <a:srgbClr val="FF0000"/>
                </a:solidFill>
              </a:rPr>
              <a:t>both</a:t>
            </a:r>
            <a:r>
              <a:rPr lang="en-US" dirty="0" smtClean="0"/>
              <a:t> datasets based on matching key </a:t>
            </a:r>
            <a:r>
              <a:rPr lang="en-US" dirty="0" smtClean="0">
                <a:solidFill>
                  <a:srgbClr val="FF0000"/>
                </a:solidFill>
              </a:rPr>
              <a:t>and</a:t>
            </a:r>
            <a:r>
              <a:rPr lang="en-US" dirty="0" smtClean="0"/>
              <a:t> fill in NA for non-matches.</a:t>
            </a:r>
            <a:endParaRPr lang="en-US" dirty="0"/>
          </a:p>
          <a:p>
            <a:endParaRPr lang="en-US" dirty="0"/>
          </a:p>
        </p:txBody>
      </p:sp>
    </p:spTree>
    <p:extLst>
      <p:ext uri="{BB962C8B-B14F-4D97-AF65-F5344CB8AC3E}">
        <p14:creationId xmlns:p14="http://schemas.microsoft.com/office/powerpoint/2010/main" val="2377852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40371463"/>
              </p:ext>
            </p:extLst>
          </p:nvPr>
        </p:nvGraphicFramePr>
        <p:xfrm>
          <a:off x="762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79159266"/>
              </p:ext>
            </p:extLst>
          </p:nvPr>
        </p:nvGraphicFramePr>
        <p:xfrm>
          <a:off x="5334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bl>
          </a:graphicData>
        </a:graphic>
      </p:graphicFrame>
      <p:sp>
        <p:nvSpPr>
          <p:cNvPr id="8" name="TextBox 7"/>
          <p:cNvSpPr txBox="1"/>
          <p:nvPr/>
        </p:nvSpPr>
        <p:spPr>
          <a:xfrm>
            <a:off x="990600" y="4013991"/>
            <a:ext cx="7398179"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err="1" smtClean="0">
                <a:latin typeface="Courier New" panose="02070309020205020404" pitchFamily="49" charset="0"/>
                <a:cs typeface="Courier New" panose="02070309020205020404" pitchFamily="49" charset="0"/>
              </a:rPr>
              <a:t>band_members</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%&gt;% </a:t>
            </a:r>
            <a:r>
              <a:rPr lang="en-US" sz="2000" dirty="0" err="1">
                <a:solidFill>
                  <a:srgbClr val="FF0000"/>
                </a:solidFill>
                <a:latin typeface="Courier New" panose="02070309020205020404" pitchFamily="49" charset="0"/>
                <a:cs typeface="Courier New" panose="02070309020205020404" pitchFamily="49" charset="0"/>
              </a:rPr>
              <a:t>inner</a:t>
            </a:r>
            <a:r>
              <a:rPr lang="en-US" sz="2000" dirty="0" err="1">
                <a:latin typeface="Courier New" panose="02070309020205020404" pitchFamily="49" charset="0"/>
                <a:cs typeface="Courier New" panose="02070309020205020404" pitchFamily="49" charset="0"/>
              </a:rPr>
              <a:t>_join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band_instruments</a:t>
            </a:r>
            <a:r>
              <a:rPr lang="en-US" sz="2000" dirty="0" smtClean="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left</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right</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full</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10" name="TextBox 9"/>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11" name="TextBox 10"/>
          <p:cNvSpPr txBox="1"/>
          <p:nvPr/>
        </p:nvSpPr>
        <p:spPr>
          <a:xfrm>
            <a:off x="5177348" y="1272197"/>
            <a:ext cx="2980303" cy="369332"/>
          </a:xfrm>
          <a:prstGeom prst="rect">
            <a:avLst/>
          </a:prstGeom>
          <a:noFill/>
        </p:spPr>
        <p:txBody>
          <a:bodyPr wrap="none" rtlCol="0">
            <a:spAutoFit/>
          </a:bodyPr>
          <a:lstStyle/>
          <a:p>
            <a:r>
              <a:rPr lang="en-US" dirty="0" err="1" smtClean="0"/>
              <a:t>band_instruments</a:t>
            </a:r>
            <a:r>
              <a:rPr lang="en-US" dirty="0" smtClean="0"/>
              <a:t> (right table)</a:t>
            </a:r>
            <a:endParaRPr lang="en-US" dirty="0"/>
          </a:p>
        </p:txBody>
      </p:sp>
    </p:spTree>
    <p:extLst>
      <p:ext uri="{BB962C8B-B14F-4D97-AF65-F5344CB8AC3E}">
        <p14:creationId xmlns:p14="http://schemas.microsoft.com/office/powerpoint/2010/main" val="390007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a:t>
            </a:r>
            <a:r>
              <a:rPr lang="en-US" dirty="0" smtClean="0"/>
              <a:t>types: left join</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40371463"/>
              </p:ext>
            </p:extLst>
          </p:nvPr>
        </p:nvGraphicFramePr>
        <p:xfrm>
          <a:off x="762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574021333"/>
              </p:ext>
            </p:extLst>
          </p:nvPr>
        </p:nvGraphicFramePr>
        <p:xfrm>
          <a:off x="5334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bl>
          </a:graphicData>
        </a:graphic>
      </p:graphicFrame>
      <p:sp>
        <p:nvSpPr>
          <p:cNvPr id="10" name="TextBox 9"/>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11" name="TextBox 10"/>
          <p:cNvSpPr txBox="1"/>
          <p:nvPr/>
        </p:nvSpPr>
        <p:spPr>
          <a:xfrm>
            <a:off x="5177348" y="1272197"/>
            <a:ext cx="2980303" cy="369332"/>
          </a:xfrm>
          <a:prstGeom prst="rect">
            <a:avLst/>
          </a:prstGeom>
          <a:noFill/>
        </p:spPr>
        <p:txBody>
          <a:bodyPr wrap="none" rtlCol="0">
            <a:spAutoFit/>
          </a:bodyPr>
          <a:lstStyle/>
          <a:p>
            <a:r>
              <a:rPr lang="en-US" dirty="0" err="1" smtClean="0"/>
              <a:t>band_instruments</a:t>
            </a:r>
            <a:r>
              <a:rPr lang="en-US" dirty="0" smtClean="0"/>
              <a:t> (right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648602557"/>
              </p:ext>
            </p:extLst>
          </p:nvPr>
        </p:nvGraphicFramePr>
        <p:xfrm>
          <a:off x="3238500" y="4114800"/>
          <a:ext cx="3619500" cy="148336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3491010874"/>
                    </a:ext>
                  </a:extLst>
                </a:gridCol>
                <a:gridCol w="1206500">
                  <a:extLst>
                    <a:ext uri="{9D8B030D-6E8A-4147-A177-3AD203B41FA5}">
                      <a16:colId xmlns:a16="http://schemas.microsoft.com/office/drawing/2014/main" val="389617334"/>
                    </a:ext>
                  </a:extLst>
                </a:gridCol>
                <a:gridCol w="1206500">
                  <a:extLst>
                    <a:ext uri="{9D8B030D-6E8A-4147-A177-3AD203B41FA5}">
                      <a16:colId xmlns:a16="http://schemas.microsoft.com/office/drawing/2014/main" val="742831261"/>
                    </a:ext>
                  </a:extLst>
                </a:gridCol>
              </a:tblGrid>
              <a:tr h="370840">
                <a:tc>
                  <a:txBody>
                    <a:bodyPr/>
                    <a:lstStyle/>
                    <a:p>
                      <a:r>
                        <a:rPr lang="en-US" dirty="0" smtClean="0">
                          <a:solidFill>
                            <a:srgbClr val="FF0000"/>
                          </a:solidFill>
                        </a:rPr>
                        <a:t>Name</a:t>
                      </a:r>
                      <a:endParaRPr lang="en-US" dirty="0">
                        <a:solidFill>
                          <a:srgbClr val="FF0000"/>
                        </a:solidFill>
                      </a:endParaRPr>
                    </a:p>
                  </a:txBody>
                  <a:tcPr/>
                </a:tc>
                <a:tc>
                  <a:txBody>
                    <a:bodyPr/>
                    <a:lstStyle/>
                    <a:p>
                      <a:r>
                        <a:rPr lang="en-US" dirty="0" smtClean="0"/>
                        <a:t>Band</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tc>
                  <a:txBody>
                    <a:bodyPr/>
                    <a:lstStyle/>
                    <a:p>
                      <a:r>
                        <a:rPr lang="en-US" i="1" dirty="0" smtClean="0"/>
                        <a:t>NA</a:t>
                      </a:r>
                      <a:endParaRPr lang="en-US" i="1"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tc>
                  <a:txBody>
                    <a:bodyPr/>
                    <a:lstStyle/>
                    <a:p>
                      <a:r>
                        <a:rPr lang="en-US" i="0" dirty="0" smtClean="0"/>
                        <a:t>guitar</a:t>
                      </a:r>
                      <a:endParaRPr lang="en-US" i="0" dirty="0"/>
                    </a:p>
                  </a:txBody>
                  <a:tcPr/>
                </a:tc>
                <a:extLst>
                  <a:ext uri="{0D108BD9-81ED-4DB2-BD59-A6C34878D82A}">
                    <a16:rowId xmlns:a16="http://schemas.microsoft.com/office/drawing/2014/main" val="673967292"/>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bass</a:t>
                      </a:r>
                      <a:endParaRPr lang="en-US" i="0" dirty="0"/>
                    </a:p>
                  </a:txBody>
                  <a:tcPr/>
                </a:tc>
                <a:extLst>
                  <a:ext uri="{0D108BD9-81ED-4DB2-BD59-A6C34878D82A}">
                    <a16:rowId xmlns:a16="http://schemas.microsoft.com/office/drawing/2014/main" val="3399423550"/>
                  </a:ext>
                </a:extLst>
              </a:tr>
            </a:tbl>
          </a:graphicData>
        </a:graphic>
      </p:graphicFrame>
      <p:sp>
        <p:nvSpPr>
          <p:cNvPr id="12" name="TextBox 11"/>
          <p:cNvSpPr txBox="1"/>
          <p:nvPr/>
        </p:nvSpPr>
        <p:spPr>
          <a:xfrm>
            <a:off x="784524" y="4572000"/>
            <a:ext cx="1577676" cy="369332"/>
          </a:xfrm>
          <a:prstGeom prst="rect">
            <a:avLst/>
          </a:prstGeom>
          <a:noFill/>
        </p:spPr>
        <p:txBody>
          <a:bodyPr wrap="none" rtlCol="0">
            <a:spAutoFit/>
          </a:bodyPr>
          <a:lstStyle/>
          <a:p>
            <a:r>
              <a:rPr lang="en-US" dirty="0" err="1" smtClean="0">
                <a:latin typeface="Consolas" panose="020B0609020204030204" pitchFamily="49" charset="0"/>
              </a:rPr>
              <a:t>left_join</a:t>
            </a: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869807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40371463"/>
              </p:ext>
            </p:extLst>
          </p:nvPr>
        </p:nvGraphicFramePr>
        <p:xfrm>
          <a:off x="762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20235989"/>
              </p:ext>
            </p:extLst>
          </p:nvPr>
        </p:nvGraphicFramePr>
        <p:xfrm>
          <a:off x="5334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r h="370840">
                <a:tc>
                  <a:txBody>
                    <a:bodyPr/>
                    <a:lstStyle/>
                    <a:p>
                      <a:r>
                        <a:rPr lang="en-US" dirty="0" smtClean="0"/>
                        <a:t>Paul</a:t>
                      </a:r>
                      <a:endParaRPr lang="en-US" dirty="0"/>
                    </a:p>
                  </a:txBody>
                  <a:tcPr/>
                </a:tc>
                <a:tc>
                  <a:txBody>
                    <a:bodyPr/>
                    <a:lstStyle/>
                    <a:p>
                      <a:r>
                        <a:rPr lang="en-US" dirty="0" smtClean="0"/>
                        <a:t>vocals</a:t>
                      </a:r>
                      <a:endParaRPr lang="en-US" dirty="0"/>
                    </a:p>
                  </a:txBody>
                  <a:tcPr/>
                </a:tc>
                <a:extLst>
                  <a:ext uri="{0D108BD9-81ED-4DB2-BD59-A6C34878D82A}">
                    <a16:rowId xmlns:a16="http://schemas.microsoft.com/office/drawing/2014/main" val="3651465477"/>
                  </a:ext>
                </a:extLst>
              </a:tr>
            </a:tbl>
          </a:graphicData>
        </a:graphic>
      </p:graphicFrame>
      <p:sp>
        <p:nvSpPr>
          <p:cNvPr id="6" name="TextBox 5"/>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7" name="TextBox 6"/>
          <p:cNvSpPr txBox="1"/>
          <p:nvPr/>
        </p:nvSpPr>
        <p:spPr>
          <a:xfrm>
            <a:off x="5177348" y="1272197"/>
            <a:ext cx="3659976" cy="369332"/>
          </a:xfrm>
          <a:prstGeom prst="rect">
            <a:avLst/>
          </a:prstGeom>
          <a:noFill/>
        </p:spPr>
        <p:txBody>
          <a:bodyPr wrap="none" rtlCol="0">
            <a:spAutoFit/>
          </a:bodyPr>
          <a:lstStyle/>
          <a:p>
            <a:r>
              <a:rPr lang="en-US" dirty="0" smtClean="0"/>
              <a:t>band_instruments_4rows (right table)</a:t>
            </a:r>
            <a:endParaRPr lang="en-US" dirty="0"/>
          </a:p>
        </p:txBody>
      </p:sp>
      <p:sp>
        <p:nvSpPr>
          <p:cNvPr id="8" name="TextBox 7"/>
          <p:cNvSpPr txBox="1"/>
          <p:nvPr/>
        </p:nvSpPr>
        <p:spPr>
          <a:xfrm>
            <a:off x="990600" y="4013991"/>
            <a:ext cx="7398179" cy="1323439"/>
          </a:xfrm>
          <a:prstGeom prst="rect">
            <a:avLst/>
          </a:prstGeom>
          <a:noFill/>
        </p:spPr>
        <p:txBody>
          <a:bodyPr wrap="none" rtlCol="0">
            <a:spAutoFit/>
          </a:bodyPr>
          <a:lstStyle/>
          <a:p>
            <a:pPr marL="285750" indent="-285750">
              <a:buFont typeface="Arial" panose="020B0604020202020204" pitchFamily="34" charset="0"/>
              <a:buChar char="•"/>
            </a:pPr>
            <a:r>
              <a:rPr lang="en-US" sz="2000" dirty="0" err="1" smtClean="0">
                <a:latin typeface="Courier New" panose="02070309020205020404" pitchFamily="49" charset="0"/>
                <a:cs typeface="Courier New" panose="02070309020205020404" pitchFamily="49" charset="0"/>
              </a:rPr>
              <a:t>band_members</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%&gt;% </a:t>
            </a:r>
            <a:r>
              <a:rPr lang="en-US" sz="2000" dirty="0" err="1">
                <a:solidFill>
                  <a:srgbClr val="FF0000"/>
                </a:solidFill>
                <a:latin typeface="Courier New" panose="02070309020205020404" pitchFamily="49" charset="0"/>
                <a:cs typeface="Courier New" panose="02070309020205020404" pitchFamily="49" charset="0"/>
              </a:rPr>
              <a:t>inner</a:t>
            </a:r>
            <a:r>
              <a:rPr lang="en-US" sz="2000" dirty="0" err="1">
                <a:latin typeface="Courier New" panose="02070309020205020404" pitchFamily="49" charset="0"/>
                <a:cs typeface="Courier New" panose="02070309020205020404" pitchFamily="49" charset="0"/>
              </a:rPr>
              <a:t>_join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band_instruments</a:t>
            </a:r>
            <a:r>
              <a:rPr lang="en-US" sz="2000" dirty="0" smtClean="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left</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right</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en-US" sz="2000" dirty="0" err="1">
                <a:latin typeface="Courier New" panose="02070309020205020404" pitchFamily="49" charset="0"/>
                <a:cs typeface="Courier New" panose="02070309020205020404" pitchFamily="49" charset="0"/>
              </a:rPr>
              <a:t>band_members</a:t>
            </a:r>
            <a:r>
              <a:rPr lang="en-US" sz="2000" dirty="0">
                <a:latin typeface="Courier New" panose="02070309020205020404" pitchFamily="49" charset="0"/>
                <a:cs typeface="Courier New" panose="02070309020205020404" pitchFamily="49" charset="0"/>
              </a:rPr>
              <a:t> %&gt;% </a:t>
            </a:r>
            <a:r>
              <a:rPr lang="en-US" sz="2000" dirty="0" err="1" smtClean="0">
                <a:solidFill>
                  <a:srgbClr val="FF0000"/>
                </a:solidFill>
                <a:latin typeface="Courier New" panose="02070309020205020404" pitchFamily="49" charset="0"/>
                <a:cs typeface="Courier New" panose="02070309020205020404" pitchFamily="49" charset="0"/>
              </a:rPr>
              <a:t>full</a:t>
            </a:r>
            <a:r>
              <a:rPr lang="en-US" sz="2000" dirty="0" err="1" smtClean="0">
                <a:latin typeface="Courier New" panose="02070309020205020404" pitchFamily="49" charset="0"/>
                <a:cs typeface="Courier New" panose="02070309020205020404" pitchFamily="49" charset="0"/>
              </a:rPr>
              <a:t>_join</a:t>
            </a:r>
            <a:r>
              <a:rPr lang="en-US" sz="2000" dirty="0" smtClean="0">
                <a:latin typeface="Courier New" panose="02070309020205020404" pitchFamily="49" charset="0"/>
                <a:cs typeface="Courier New" panose="02070309020205020404" pitchFamily="49" charset="0"/>
              </a:rPr>
              <a:t>(</a:t>
            </a:r>
            <a:r>
              <a:rPr lang="en-US" sz="2000" dirty="0" err="1" smtClean="0">
                <a:latin typeface="Courier New" panose="02070309020205020404" pitchFamily="49" charset="0"/>
                <a:cs typeface="Courier New" panose="02070309020205020404" pitchFamily="49" charset="0"/>
              </a:rPr>
              <a:t>band_instruments</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9" name="TextBox 8"/>
          <p:cNvSpPr txBox="1"/>
          <p:nvPr/>
        </p:nvSpPr>
        <p:spPr>
          <a:xfrm>
            <a:off x="693182" y="3510015"/>
            <a:ext cx="7757636" cy="400110"/>
          </a:xfrm>
          <a:prstGeom prst="rect">
            <a:avLst/>
          </a:prstGeom>
          <a:noFill/>
        </p:spPr>
        <p:txBody>
          <a:bodyPr wrap="none" rtlCol="0">
            <a:spAutoFit/>
          </a:bodyPr>
          <a:lstStyle/>
          <a:p>
            <a:r>
              <a:rPr lang="en-US" sz="2000" dirty="0" smtClean="0"/>
              <a:t>If there are multiple matches, ALL combinations of left, right are returned</a:t>
            </a:r>
            <a:endParaRPr lang="en-US" sz="2000" dirty="0"/>
          </a:p>
        </p:txBody>
      </p:sp>
    </p:spTree>
    <p:extLst>
      <p:ext uri="{BB962C8B-B14F-4D97-AF65-F5344CB8AC3E}">
        <p14:creationId xmlns:p14="http://schemas.microsoft.com/office/powerpoint/2010/main" val="134093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3740371463"/>
              </p:ext>
            </p:extLst>
          </p:nvPr>
        </p:nvGraphicFramePr>
        <p:xfrm>
          <a:off x="762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8511880"/>
              </p:ext>
            </p:extLst>
          </p:nvPr>
        </p:nvGraphicFramePr>
        <p:xfrm>
          <a:off x="5334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r h="370840">
                <a:tc>
                  <a:txBody>
                    <a:bodyPr/>
                    <a:lstStyle/>
                    <a:p>
                      <a:r>
                        <a:rPr lang="en-US" dirty="0" smtClean="0"/>
                        <a:t>Paul</a:t>
                      </a:r>
                      <a:endParaRPr lang="en-US" dirty="0"/>
                    </a:p>
                  </a:txBody>
                  <a:tcPr/>
                </a:tc>
                <a:tc>
                  <a:txBody>
                    <a:bodyPr/>
                    <a:lstStyle/>
                    <a:p>
                      <a:r>
                        <a:rPr lang="en-US" dirty="0" smtClean="0"/>
                        <a:t>vocals</a:t>
                      </a:r>
                      <a:endParaRPr lang="en-US" dirty="0"/>
                    </a:p>
                  </a:txBody>
                  <a:tcPr/>
                </a:tc>
                <a:extLst>
                  <a:ext uri="{0D108BD9-81ED-4DB2-BD59-A6C34878D82A}">
                    <a16:rowId xmlns:a16="http://schemas.microsoft.com/office/drawing/2014/main" val="3872534392"/>
                  </a:ext>
                </a:extLst>
              </a:tr>
            </a:tbl>
          </a:graphicData>
        </a:graphic>
      </p:graphicFrame>
      <p:sp>
        <p:nvSpPr>
          <p:cNvPr id="10" name="TextBox 9"/>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11" name="TextBox 10"/>
          <p:cNvSpPr txBox="1"/>
          <p:nvPr/>
        </p:nvSpPr>
        <p:spPr>
          <a:xfrm>
            <a:off x="5177348" y="1272197"/>
            <a:ext cx="3659976" cy="369332"/>
          </a:xfrm>
          <a:prstGeom prst="rect">
            <a:avLst/>
          </a:prstGeom>
          <a:noFill/>
        </p:spPr>
        <p:txBody>
          <a:bodyPr wrap="none" rtlCol="0">
            <a:spAutoFit/>
          </a:bodyPr>
          <a:lstStyle/>
          <a:p>
            <a:r>
              <a:rPr lang="en-US" dirty="0" smtClean="0"/>
              <a:t>band_instruments_4rows (right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489282359"/>
              </p:ext>
            </p:extLst>
          </p:nvPr>
        </p:nvGraphicFramePr>
        <p:xfrm>
          <a:off x="3238500" y="4114800"/>
          <a:ext cx="3619500" cy="148336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3491010874"/>
                    </a:ext>
                  </a:extLst>
                </a:gridCol>
                <a:gridCol w="1206500">
                  <a:extLst>
                    <a:ext uri="{9D8B030D-6E8A-4147-A177-3AD203B41FA5}">
                      <a16:colId xmlns:a16="http://schemas.microsoft.com/office/drawing/2014/main" val="389617334"/>
                    </a:ext>
                  </a:extLst>
                </a:gridCol>
                <a:gridCol w="1206500">
                  <a:extLst>
                    <a:ext uri="{9D8B030D-6E8A-4147-A177-3AD203B41FA5}">
                      <a16:colId xmlns:a16="http://schemas.microsoft.com/office/drawing/2014/main" val="742831261"/>
                    </a:ext>
                  </a:extLst>
                </a:gridCol>
              </a:tblGrid>
              <a:tr h="370840">
                <a:tc>
                  <a:txBody>
                    <a:bodyPr/>
                    <a:lstStyle/>
                    <a:p>
                      <a:r>
                        <a:rPr lang="en-US" dirty="0" smtClean="0">
                          <a:solidFill>
                            <a:srgbClr val="FF0000"/>
                          </a:solidFill>
                        </a:rPr>
                        <a:t>Name</a:t>
                      </a:r>
                      <a:endParaRPr lang="en-US" dirty="0">
                        <a:solidFill>
                          <a:srgbClr val="FF0000"/>
                        </a:solidFill>
                      </a:endParaRPr>
                    </a:p>
                  </a:txBody>
                  <a:tcPr/>
                </a:tc>
                <a:tc>
                  <a:txBody>
                    <a:bodyPr/>
                    <a:lstStyle/>
                    <a:p>
                      <a:r>
                        <a:rPr lang="en-US" dirty="0" smtClean="0"/>
                        <a:t>Band</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tc>
                  <a:txBody>
                    <a:bodyPr/>
                    <a:lstStyle/>
                    <a:p>
                      <a:r>
                        <a:rPr lang="en-US" i="0" dirty="0" smtClean="0"/>
                        <a:t>guitar</a:t>
                      </a:r>
                      <a:endParaRPr lang="en-US" i="0" dirty="0"/>
                    </a:p>
                  </a:txBody>
                  <a:tcPr/>
                </a:tc>
                <a:extLst>
                  <a:ext uri="{0D108BD9-81ED-4DB2-BD59-A6C34878D82A}">
                    <a16:rowId xmlns:a16="http://schemas.microsoft.com/office/drawing/2014/main" val="529525331"/>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bass</a:t>
                      </a:r>
                      <a:endParaRPr lang="en-US" i="0"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vocals</a:t>
                      </a:r>
                      <a:endParaRPr lang="en-US" i="0" dirty="0"/>
                    </a:p>
                  </a:txBody>
                  <a:tcPr/>
                </a:tc>
                <a:extLst>
                  <a:ext uri="{0D108BD9-81ED-4DB2-BD59-A6C34878D82A}">
                    <a16:rowId xmlns:a16="http://schemas.microsoft.com/office/drawing/2014/main" val="4100621525"/>
                  </a:ext>
                </a:extLst>
              </a:tr>
            </a:tbl>
          </a:graphicData>
        </a:graphic>
      </p:graphicFrame>
      <p:sp>
        <p:nvSpPr>
          <p:cNvPr id="12" name="TextBox 11"/>
          <p:cNvSpPr txBox="1"/>
          <p:nvPr/>
        </p:nvSpPr>
        <p:spPr>
          <a:xfrm>
            <a:off x="381000" y="4572000"/>
            <a:ext cx="1146468" cy="369332"/>
          </a:xfrm>
          <a:prstGeom prst="rect">
            <a:avLst/>
          </a:prstGeom>
          <a:noFill/>
        </p:spPr>
        <p:txBody>
          <a:bodyPr wrap="none" rtlCol="0">
            <a:spAutoFit/>
          </a:bodyPr>
          <a:lstStyle/>
          <a:p>
            <a:r>
              <a:rPr lang="en-US" dirty="0" err="1" smtClean="0"/>
              <a:t>Inner_join</a:t>
            </a:r>
            <a:endParaRPr lang="en-US" dirty="0"/>
          </a:p>
        </p:txBody>
      </p:sp>
    </p:spTree>
    <p:extLst>
      <p:ext uri="{BB962C8B-B14F-4D97-AF65-F5344CB8AC3E}">
        <p14:creationId xmlns:p14="http://schemas.microsoft.com/office/powerpoint/2010/main" val="17097181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077559" y="-48471"/>
            <a:ext cx="8229600" cy="1143000"/>
          </a:xfrm>
        </p:spPr>
        <p:txBody>
          <a:bodyPr/>
          <a:lstStyle/>
          <a:p>
            <a:r>
              <a:rPr lang="en-US" dirty="0" smtClean="0"/>
              <a:t>The Data Science Process</a:t>
            </a:r>
            <a:endParaRPr lang="en-US" dirty="0"/>
          </a:p>
        </p:txBody>
      </p:sp>
      <p:sp>
        <p:nvSpPr>
          <p:cNvPr id="22" name="Rectangle 21"/>
          <p:cNvSpPr/>
          <p:nvPr/>
        </p:nvSpPr>
        <p:spPr>
          <a:xfrm>
            <a:off x="1676399" y="4576493"/>
            <a:ext cx="2849569" cy="447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Formatting, Cleaning</a:t>
            </a:r>
            <a:endParaRPr lang="en-US" sz="2400" dirty="0">
              <a:solidFill>
                <a:schemeClr val="tx1"/>
              </a:solidFill>
            </a:endParaRPr>
          </a:p>
        </p:txBody>
      </p:sp>
      <p:sp>
        <p:nvSpPr>
          <p:cNvPr id="26" name="TextBox 25"/>
          <p:cNvSpPr txBox="1"/>
          <p:nvPr/>
        </p:nvSpPr>
        <p:spPr>
          <a:xfrm>
            <a:off x="4750095" y="5543368"/>
            <a:ext cx="818667" cy="552632"/>
          </a:xfrm>
          <a:prstGeom prst="rect">
            <a:avLst/>
          </a:prstGeom>
          <a:noFill/>
        </p:spPr>
        <p:txBody>
          <a:bodyPr wrap="none" rtlCol="0">
            <a:spAutoFit/>
          </a:bodyPr>
          <a:lstStyle/>
          <a:p>
            <a:r>
              <a:rPr lang="en-US" sz="3600" dirty="0" smtClean="0"/>
              <a:t>Data</a:t>
            </a:r>
            <a:endParaRPr lang="en-US" sz="3600" dirty="0"/>
          </a:p>
        </p:txBody>
      </p:sp>
      <p:sp>
        <p:nvSpPr>
          <p:cNvPr id="28" name="Up Arrow 27"/>
          <p:cNvSpPr/>
          <p:nvPr/>
        </p:nvSpPr>
        <p:spPr>
          <a:xfrm>
            <a:off x="2800114" y="5032566"/>
            <a:ext cx="376148" cy="5108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701159" y="3609618"/>
            <a:ext cx="2631330" cy="447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Exploratory Data Analysis</a:t>
            </a:r>
            <a:endParaRPr lang="en-US" dirty="0">
              <a:solidFill>
                <a:schemeClr val="tx1"/>
              </a:solidFill>
            </a:endParaRPr>
          </a:p>
        </p:txBody>
      </p:sp>
      <p:sp>
        <p:nvSpPr>
          <p:cNvPr id="31" name="Up Arrow 30"/>
          <p:cNvSpPr/>
          <p:nvPr/>
        </p:nvSpPr>
        <p:spPr>
          <a:xfrm>
            <a:off x="2800114" y="4065691"/>
            <a:ext cx="376148" cy="5108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 Arrow 33"/>
          <p:cNvSpPr/>
          <p:nvPr/>
        </p:nvSpPr>
        <p:spPr>
          <a:xfrm>
            <a:off x="2740971" y="3109374"/>
            <a:ext cx="376148" cy="5108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525968" y="4574433"/>
            <a:ext cx="2290053" cy="447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integration</a:t>
            </a:r>
            <a:endParaRPr lang="en-US" sz="2400" dirty="0">
              <a:solidFill>
                <a:schemeClr val="tx1"/>
              </a:solidFill>
            </a:endParaRPr>
          </a:p>
        </p:txBody>
      </p:sp>
      <p:sp>
        <p:nvSpPr>
          <p:cNvPr id="38" name="Rectangle 37"/>
          <p:cNvSpPr/>
          <p:nvPr/>
        </p:nvSpPr>
        <p:spPr>
          <a:xfrm>
            <a:off x="1847011" y="2666175"/>
            <a:ext cx="1919564" cy="447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analysis</a:t>
            </a:r>
            <a:endParaRPr lang="en-US" sz="2400" dirty="0">
              <a:solidFill>
                <a:schemeClr val="tx1"/>
              </a:solidFill>
            </a:endParaRPr>
          </a:p>
        </p:txBody>
      </p:sp>
      <p:sp>
        <p:nvSpPr>
          <p:cNvPr id="41" name="Left Arrow 40"/>
          <p:cNvSpPr/>
          <p:nvPr/>
        </p:nvSpPr>
        <p:spPr>
          <a:xfrm>
            <a:off x="3766575" y="5562496"/>
            <a:ext cx="759394" cy="41437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487979" y="1654912"/>
            <a:ext cx="2842461" cy="4473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Data Visualization</a:t>
            </a:r>
            <a:endParaRPr lang="en-US" sz="2400" dirty="0">
              <a:solidFill>
                <a:schemeClr val="tx1"/>
              </a:solidFill>
            </a:endParaRPr>
          </a:p>
        </p:txBody>
      </p:sp>
      <p:sp>
        <p:nvSpPr>
          <p:cNvPr id="44" name="Up Arrow 43"/>
          <p:cNvSpPr/>
          <p:nvPr/>
        </p:nvSpPr>
        <p:spPr>
          <a:xfrm>
            <a:off x="2721136" y="2132074"/>
            <a:ext cx="376148" cy="51080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rson looking at visualization results" title="Person looking at visualization resul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5618" y="1144351"/>
            <a:ext cx="529140" cy="595084"/>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Magnetic Disk 1"/>
          <p:cNvSpPr/>
          <p:nvPr/>
        </p:nvSpPr>
        <p:spPr>
          <a:xfrm>
            <a:off x="2133600" y="5562496"/>
            <a:ext cx="1632975" cy="68590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Storage</a:t>
            </a:r>
            <a:endParaRPr lang="en-US" sz="2400" dirty="0"/>
          </a:p>
        </p:txBody>
      </p:sp>
    </p:spTree>
    <p:extLst>
      <p:ext uri="{BB962C8B-B14F-4D97-AF65-F5344CB8AC3E}">
        <p14:creationId xmlns:p14="http://schemas.microsoft.com/office/powerpoint/2010/main" val="18590305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work</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4192233240"/>
              </p:ext>
            </p:extLst>
          </p:nvPr>
        </p:nvGraphicFramePr>
        <p:xfrm>
          <a:off x="762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r h="370840">
                <a:tc>
                  <a:txBody>
                    <a:bodyPr/>
                    <a:lstStyle/>
                    <a:p>
                      <a:r>
                        <a:rPr lang="en-US" dirty="0" smtClean="0"/>
                        <a:t>Paul</a:t>
                      </a:r>
                      <a:endParaRPr lang="en-US" dirty="0"/>
                    </a:p>
                  </a:txBody>
                  <a:tcPr/>
                </a:tc>
                <a:tc>
                  <a:txBody>
                    <a:bodyPr/>
                    <a:lstStyle/>
                    <a:p>
                      <a:r>
                        <a:rPr lang="en-US" dirty="0" smtClean="0"/>
                        <a:t>Wings</a:t>
                      </a:r>
                      <a:endParaRPr lang="en-US" dirty="0"/>
                    </a:p>
                  </a:txBody>
                  <a:tcPr/>
                </a:tc>
                <a:extLst>
                  <a:ext uri="{0D108BD9-81ED-4DB2-BD59-A6C34878D82A}">
                    <a16:rowId xmlns:a16="http://schemas.microsoft.com/office/drawing/2014/main" val="106578681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220235989"/>
              </p:ext>
            </p:extLst>
          </p:nvPr>
        </p:nvGraphicFramePr>
        <p:xfrm>
          <a:off x="5334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r h="370840">
                <a:tc>
                  <a:txBody>
                    <a:bodyPr/>
                    <a:lstStyle/>
                    <a:p>
                      <a:r>
                        <a:rPr lang="en-US" dirty="0" smtClean="0"/>
                        <a:t>Paul</a:t>
                      </a:r>
                      <a:endParaRPr lang="en-US" dirty="0"/>
                    </a:p>
                  </a:txBody>
                  <a:tcPr/>
                </a:tc>
                <a:tc>
                  <a:txBody>
                    <a:bodyPr/>
                    <a:lstStyle/>
                    <a:p>
                      <a:r>
                        <a:rPr lang="en-US" dirty="0" smtClean="0"/>
                        <a:t>vocals</a:t>
                      </a:r>
                      <a:endParaRPr lang="en-US" dirty="0"/>
                    </a:p>
                  </a:txBody>
                  <a:tcPr/>
                </a:tc>
                <a:extLst>
                  <a:ext uri="{0D108BD9-81ED-4DB2-BD59-A6C34878D82A}">
                    <a16:rowId xmlns:a16="http://schemas.microsoft.com/office/drawing/2014/main" val="3651465477"/>
                  </a:ext>
                </a:extLst>
              </a:tr>
            </a:tbl>
          </a:graphicData>
        </a:graphic>
      </p:graphicFrame>
      <p:sp>
        <p:nvSpPr>
          <p:cNvPr id="6" name="TextBox 5"/>
          <p:cNvSpPr txBox="1"/>
          <p:nvPr/>
        </p:nvSpPr>
        <p:spPr>
          <a:xfrm>
            <a:off x="794946" y="1301002"/>
            <a:ext cx="3300904" cy="369332"/>
          </a:xfrm>
          <a:prstGeom prst="rect">
            <a:avLst/>
          </a:prstGeom>
          <a:noFill/>
        </p:spPr>
        <p:txBody>
          <a:bodyPr wrap="none" rtlCol="0">
            <a:spAutoFit/>
          </a:bodyPr>
          <a:lstStyle/>
          <a:p>
            <a:r>
              <a:rPr lang="en-US" dirty="0" smtClean="0"/>
              <a:t>band_members_4rows (left table)</a:t>
            </a:r>
            <a:endParaRPr lang="en-US" dirty="0"/>
          </a:p>
        </p:txBody>
      </p:sp>
      <p:sp>
        <p:nvSpPr>
          <p:cNvPr id="7" name="TextBox 6"/>
          <p:cNvSpPr txBox="1"/>
          <p:nvPr/>
        </p:nvSpPr>
        <p:spPr>
          <a:xfrm>
            <a:off x="5177348" y="1272197"/>
            <a:ext cx="3659976" cy="369332"/>
          </a:xfrm>
          <a:prstGeom prst="rect">
            <a:avLst/>
          </a:prstGeom>
          <a:noFill/>
        </p:spPr>
        <p:txBody>
          <a:bodyPr wrap="none" rtlCol="0">
            <a:spAutoFit/>
          </a:bodyPr>
          <a:lstStyle/>
          <a:p>
            <a:r>
              <a:rPr lang="en-US" dirty="0" smtClean="0"/>
              <a:t>band_instruments_4rows (right table)</a:t>
            </a:r>
            <a:endParaRPr lang="en-US" dirty="0"/>
          </a:p>
        </p:txBody>
      </p:sp>
      <p:sp>
        <p:nvSpPr>
          <p:cNvPr id="9" name="TextBox 8"/>
          <p:cNvSpPr txBox="1"/>
          <p:nvPr/>
        </p:nvSpPr>
        <p:spPr>
          <a:xfrm>
            <a:off x="152400" y="3931802"/>
            <a:ext cx="8991600" cy="1661993"/>
          </a:xfrm>
          <a:prstGeom prst="rect">
            <a:avLst/>
          </a:prstGeom>
          <a:noFill/>
        </p:spPr>
        <p:txBody>
          <a:bodyPr wrap="square" rtlCol="0">
            <a:spAutoFit/>
          </a:bodyPr>
          <a:lstStyle/>
          <a:p>
            <a:r>
              <a:rPr lang="en-US" dirty="0"/>
              <a:t>Calculate the different joins for these two tables.</a:t>
            </a:r>
          </a:p>
          <a:p>
            <a:r>
              <a:rPr lang="en-US" dirty="0"/>
              <a:t>First, do them by hand</a:t>
            </a:r>
          </a:p>
          <a:p>
            <a:r>
              <a:rPr lang="en-US" dirty="0"/>
              <a:t>Second, confirm your results with code</a:t>
            </a:r>
          </a:p>
          <a:p>
            <a:pPr lvl="0"/>
            <a:endParaRPr lang="en-US" sz="1600" dirty="0" smtClean="0">
              <a:solidFill>
                <a:prstClr val="black"/>
              </a:solidFill>
              <a:latin typeface="Courier New" panose="02070309020205020404" pitchFamily="49" charset="0"/>
              <a:cs typeface="Courier New" panose="02070309020205020404" pitchFamily="49" charset="0"/>
            </a:endParaRPr>
          </a:p>
          <a:p>
            <a:pPr lvl="0"/>
            <a:r>
              <a:rPr lang="en-US" sz="1600" dirty="0" smtClean="0">
                <a:solidFill>
                  <a:prstClr val="black"/>
                </a:solidFill>
                <a:latin typeface="Courier New" panose="02070309020205020404" pitchFamily="49" charset="0"/>
                <a:cs typeface="Courier New" panose="02070309020205020404" pitchFamily="49" charset="0"/>
              </a:rPr>
              <a:t>band_members_4rows &lt;- </a:t>
            </a:r>
            <a:r>
              <a:rPr lang="en-US" sz="1600" dirty="0" err="1" smtClean="0">
                <a:solidFill>
                  <a:prstClr val="black"/>
                </a:solidFill>
                <a:latin typeface="Courier New" panose="02070309020205020404" pitchFamily="49" charset="0"/>
                <a:cs typeface="Courier New" panose="02070309020205020404" pitchFamily="49" charset="0"/>
              </a:rPr>
              <a:t>band_members</a:t>
            </a:r>
            <a:r>
              <a:rPr lang="en-US" sz="1600" dirty="0" smtClean="0">
                <a:solidFill>
                  <a:prstClr val="black"/>
                </a:solidFill>
                <a:latin typeface="Courier New" panose="02070309020205020404" pitchFamily="49" charset="0"/>
                <a:cs typeface="Courier New" panose="02070309020205020404" pitchFamily="49" charset="0"/>
              </a:rPr>
              <a:t> %&gt;%</a:t>
            </a:r>
            <a:endParaRPr lang="en-US" sz="1600" dirty="0">
              <a:solidFill>
                <a:prstClr val="black"/>
              </a:solidFill>
              <a:latin typeface="Courier New" panose="02070309020205020404" pitchFamily="49" charset="0"/>
              <a:cs typeface="Courier New" panose="02070309020205020404" pitchFamily="49" charset="0"/>
            </a:endParaRPr>
          </a:p>
          <a:p>
            <a:pPr lvl="0"/>
            <a:r>
              <a:rPr lang="en-US" sz="1600" dirty="0" smtClean="0">
                <a:solidFill>
                  <a:prstClr val="black"/>
                </a:solidFill>
                <a:latin typeface="Courier New" panose="02070309020205020404" pitchFamily="49" charset="0"/>
                <a:cs typeface="Courier New" panose="02070309020205020404" pitchFamily="49" charset="0"/>
              </a:rPr>
              <a:t>  </a:t>
            </a:r>
            <a:r>
              <a:rPr lang="en-US" sz="1600" dirty="0" err="1" smtClean="0">
                <a:solidFill>
                  <a:prstClr val="black"/>
                </a:solidFill>
                <a:latin typeface="Courier New" panose="02070309020205020404" pitchFamily="49" charset="0"/>
                <a:cs typeface="Courier New" panose="02070309020205020404" pitchFamily="49" charset="0"/>
              </a:rPr>
              <a:t>add_row</a:t>
            </a:r>
            <a:r>
              <a:rPr lang="en-US" sz="1600" dirty="0" smtClean="0">
                <a:solidFill>
                  <a:prstClr val="black"/>
                </a:solidFill>
                <a:latin typeface="Courier New" panose="02070309020205020404" pitchFamily="49" charset="0"/>
                <a:cs typeface="Courier New" panose="02070309020205020404" pitchFamily="49" charset="0"/>
              </a:rPr>
              <a:t>(name</a:t>
            </a:r>
            <a:r>
              <a:rPr lang="en-US" sz="1600" dirty="0">
                <a:solidFill>
                  <a:prstClr val="black"/>
                </a:solidFill>
                <a:latin typeface="Courier New" panose="02070309020205020404" pitchFamily="49" charset="0"/>
                <a:cs typeface="Courier New" panose="02070309020205020404" pitchFamily="49" charset="0"/>
              </a:rPr>
              <a:t>="Paul", band="Wings</a:t>
            </a:r>
            <a:r>
              <a:rPr lang="en-US" sz="1600" dirty="0" smtClean="0">
                <a:solidFill>
                  <a:prstClr val="black"/>
                </a:solidFill>
                <a:latin typeface="Courier New" panose="02070309020205020404" pitchFamily="49" charset="0"/>
                <a:cs typeface="Courier New" panose="02070309020205020404" pitchFamily="49" charset="0"/>
              </a:rPr>
              <a:t>")</a:t>
            </a:r>
            <a:endParaRPr lang="en-US" sz="16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0488527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2942642473"/>
              </p:ext>
            </p:extLst>
          </p:nvPr>
        </p:nvGraphicFramePr>
        <p:xfrm>
          <a:off x="762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4100621525"/>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extLst>
                  <a:ext uri="{0D108BD9-81ED-4DB2-BD59-A6C34878D82A}">
                    <a16:rowId xmlns:a16="http://schemas.microsoft.com/office/drawing/2014/main" val="110005348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8511880"/>
              </p:ext>
            </p:extLst>
          </p:nvPr>
        </p:nvGraphicFramePr>
        <p:xfrm>
          <a:off x="5334000" y="1655906"/>
          <a:ext cx="2667000" cy="185420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r h="370840">
                <a:tc>
                  <a:txBody>
                    <a:bodyPr/>
                    <a:lstStyle/>
                    <a:p>
                      <a:r>
                        <a:rPr lang="en-US" dirty="0" smtClean="0"/>
                        <a:t>Paul</a:t>
                      </a:r>
                      <a:endParaRPr lang="en-US" dirty="0"/>
                    </a:p>
                  </a:txBody>
                  <a:tcPr/>
                </a:tc>
                <a:tc>
                  <a:txBody>
                    <a:bodyPr/>
                    <a:lstStyle/>
                    <a:p>
                      <a:r>
                        <a:rPr lang="en-US" dirty="0" smtClean="0"/>
                        <a:t>vocals</a:t>
                      </a:r>
                      <a:endParaRPr lang="en-US" dirty="0"/>
                    </a:p>
                  </a:txBody>
                  <a:tcPr/>
                </a:tc>
                <a:extLst>
                  <a:ext uri="{0D108BD9-81ED-4DB2-BD59-A6C34878D82A}">
                    <a16:rowId xmlns:a16="http://schemas.microsoft.com/office/drawing/2014/main" val="3872534392"/>
                  </a:ext>
                </a:extLst>
              </a:tr>
            </a:tbl>
          </a:graphicData>
        </a:graphic>
      </p:graphicFrame>
      <p:sp>
        <p:nvSpPr>
          <p:cNvPr id="10" name="TextBox 9"/>
          <p:cNvSpPr txBox="1"/>
          <p:nvPr/>
        </p:nvSpPr>
        <p:spPr>
          <a:xfrm>
            <a:off x="794946" y="1301002"/>
            <a:ext cx="3300904" cy="369332"/>
          </a:xfrm>
          <a:prstGeom prst="rect">
            <a:avLst/>
          </a:prstGeom>
          <a:noFill/>
        </p:spPr>
        <p:txBody>
          <a:bodyPr wrap="none" rtlCol="0">
            <a:spAutoFit/>
          </a:bodyPr>
          <a:lstStyle/>
          <a:p>
            <a:r>
              <a:rPr lang="en-US" dirty="0" smtClean="0"/>
              <a:t>band_members_4rows (left table)</a:t>
            </a:r>
            <a:endParaRPr lang="en-US" dirty="0"/>
          </a:p>
        </p:txBody>
      </p:sp>
      <p:sp>
        <p:nvSpPr>
          <p:cNvPr id="11" name="TextBox 10"/>
          <p:cNvSpPr txBox="1"/>
          <p:nvPr/>
        </p:nvSpPr>
        <p:spPr>
          <a:xfrm>
            <a:off x="5177348" y="1272197"/>
            <a:ext cx="3659976" cy="369332"/>
          </a:xfrm>
          <a:prstGeom prst="rect">
            <a:avLst/>
          </a:prstGeom>
          <a:noFill/>
        </p:spPr>
        <p:txBody>
          <a:bodyPr wrap="none" rtlCol="0">
            <a:spAutoFit/>
          </a:bodyPr>
          <a:lstStyle/>
          <a:p>
            <a:r>
              <a:rPr lang="en-US" dirty="0" smtClean="0"/>
              <a:t>band_instruments_4rows (right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645723322"/>
              </p:ext>
            </p:extLst>
          </p:nvPr>
        </p:nvGraphicFramePr>
        <p:xfrm>
          <a:off x="3238500" y="4114800"/>
          <a:ext cx="3619500" cy="222504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3491010874"/>
                    </a:ext>
                  </a:extLst>
                </a:gridCol>
                <a:gridCol w="1206500">
                  <a:extLst>
                    <a:ext uri="{9D8B030D-6E8A-4147-A177-3AD203B41FA5}">
                      <a16:colId xmlns:a16="http://schemas.microsoft.com/office/drawing/2014/main" val="389617334"/>
                    </a:ext>
                  </a:extLst>
                </a:gridCol>
                <a:gridCol w="1206500">
                  <a:extLst>
                    <a:ext uri="{9D8B030D-6E8A-4147-A177-3AD203B41FA5}">
                      <a16:colId xmlns:a16="http://schemas.microsoft.com/office/drawing/2014/main" val="742831261"/>
                    </a:ext>
                  </a:extLst>
                </a:gridCol>
              </a:tblGrid>
              <a:tr h="370840">
                <a:tc>
                  <a:txBody>
                    <a:bodyPr/>
                    <a:lstStyle/>
                    <a:p>
                      <a:r>
                        <a:rPr lang="en-US" dirty="0" smtClean="0">
                          <a:solidFill>
                            <a:srgbClr val="FF0000"/>
                          </a:solidFill>
                        </a:rPr>
                        <a:t>Name</a:t>
                      </a:r>
                      <a:endParaRPr lang="en-US" dirty="0">
                        <a:solidFill>
                          <a:srgbClr val="FF0000"/>
                        </a:solidFill>
                      </a:endParaRPr>
                    </a:p>
                  </a:txBody>
                  <a:tcPr/>
                </a:tc>
                <a:tc>
                  <a:txBody>
                    <a:bodyPr/>
                    <a:lstStyle/>
                    <a:p>
                      <a:r>
                        <a:rPr lang="en-US" dirty="0" smtClean="0"/>
                        <a:t>Band</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tc>
                  <a:txBody>
                    <a:bodyPr/>
                    <a:lstStyle/>
                    <a:p>
                      <a:r>
                        <a:rPr lang="en-US" i="0" dirty="0" smtClean="0"/>
                        <a:t>guitar</a:t>
                      </a:r>
                      <a:endParaRPr lang="en-US" i="0" dirty="0"/>
                    </a:p>
                  </a:txBody>
                  <a:tcPr/>
                </a:tc>
                <a:extLst>
                  <a:ext uri="{0D108BD9-81ED-4DB2-BD59-A6C34878D82A}">
                    <a16:rowId xmlns:a16="http://schemas.microsoft.com/office/drawing/2014/main" val="529525331"/>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bass</a:t>
                      </a:r>
                      <a:endParaRPr lang="en-US" i="0"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i="0" dirty="0" smtClean="0"/>
                        <a:t>vocals</a:t>
                      </a:r>
                      <a:endParaRPr lang="en-US" i="0" dirty="0"/>
                    </a:p>
                  </a:txBody>
                  <a:tcPr/>
                </a:tc>
                <a:extLst>
                  <a:ext uri="{0D108BD9-81ED-4DB2-BD59-A6C34878D82A}">
                    <a16:rowId xmlns:a16="http://schemas.microsoft.com/office/drawing/2014/main" val="4100621525"/>
                  </a:ext>
                </a:extLst>
              </a:tr>
              <a:tr h="370840">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i="0" dirty="0" smtClean="0"/>
                        <a:t>?</a:t>
                      </a:r>
                      <a:endParaRPr lang="en-US" i="0" dirty="0"/>
                    </a:p>
                  </a:txBody>
                  <a:tcPr/>
                </a:tc>
                <a:extLst>
                  <a:ext uri="{0D108BD9-81ED-4DB2-BD59-A6C34878D82A}">
                    <a16:rowId xmlns:a16="http://schemas.microsoft.com/office/drawing/2014/main" val="2125687079"/>
                  </a:ext>
                </a:extLst>
              </a:tr>
              <a:tr h="370840">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i="0" dirty="0" smtClean="0"/>
                        <a:t>?</a:t>
                      </a:r>
                      <a:endParaRPr lang="en-US" i="0" dirty="0"/>
                    </a:p>
                  </a:txBody>
                  <a:tcPr/>
                </a:tc>
                <a:extLst>
                  <a:ext uri="{0D108BD9-81ED-4DB2-BD59-A6C34878D82A}">
                    <a16:rowId xmlns:a16="http://schemas.microsoft.com/office/drawing/2014/main" val="4130104712"/>
                  </a:ext>
                </a:extLst>
              </a:tr>
            </a:tbl>
          </a:graphicData>
        </a:graphic>
      </p:graphicFrame>
      <p:sp>
        <p:nvSpPr>
          <p:cNvPr id="12" name="TextBox 11"/>
          <p:cNvSpPr txBox="1"/>
          <p:nvPr/>
        </p:nvSpPr>
        <p:spPr>
          <a:xfrm>
            <a:off x="381000" y="4572000"/>
            <a:ext cx="1146468" cy="369332"/>
          </a:xfrm>
          <a:prstGeom prst="rect">
            <a:avLst/>
          </a:prstGeom>
          <a:noFill/>
        </p:spPr>
        <p:txBody>
          <a:bodyPr wrap="none" rtlCol="0">
            <a:spAutoFit/>
          </a:bodyPr>
          <a:lstStyle/>
          <a:p>
            <a:r>
              <a:rPr lang="en-US" dirty="0" err="1" smtClean="0"/>
              <a:t>Inner_join</a:t>
            </a:r>
            <a:endParaRPr lang="en-US" dirty="0"/>
          </a:p>
        </p:txBody>
      </p:sp>
    </p:spTree>
    <p:extLst>
      <p:ext uri="{BB962C8B-B14F-4D97-AF65-F5344CB8AC3E}">
        <p14:creationId xmlns:p14="http://schemas.microsoft.com/office/powerpoint/2010/main" val="23789724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Join</a:t>
            </a:r>
            <a:r>
              <a:rPr lang="en-US" dirty="0" smtClean="0"/>
              <a:t> types</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1568028919"/>
              </p:ext>
            </p:extLst>
          </p:nvPr>
        </p:nvGraphicFramePr>
        <p:xfrm>
          <a:off x="762000" y="1655906"/>
          <a:ext cx="3200400" cy="1483360"/>
        </p:xfrm>
        <a:graphic>
          <a:graphicData uri="http://schemas.openxmlformats.org/drawingml/2006/table">
            <a:tbl>
              <a:tblPr firstRow="1" bandRow="1">
                <a:tableStyleId>{5C22544A-7EE6-4342-B048-85BDC9FD1C3A}</a:tableStyleId>
              </a:tblPr>
              <a:tblGrid>
                <a:gridCol w="1066800">
                  <a:extLst>
                    <a:ext uri="{9D8B030D-6E8A-4147-A177-3AD203B41FA5}">
                      <a16:colId xmlns:a16="http://schemas.microsoft.com/office/drawing/2014/main" val="3491010874"/>
                    </a:ext>
                  </a:extLst>
                </a:gridCol>
                <a:gridCol w="1066800">
                  <a:extLst>
                    <a:ext uri="{9D8B030D-6E8A-4147-A177-3AD203B41FA5}">
                      <a16:colId xmlns:a16="http://schemas.microsoft.com/office/drawing/2014/main" val="389617334"/>
                    </a:ext>
                  </a:extLst>
                </a:gridCol>
                <a:gridCol w="1066800">
                  <a:extLst>
                    <a:ext uri="{9D8B030D-6E8A-4147-A177-3AD203B41FA5}">
                      <a16:colId xmlns:a16="http://schemas.microsoft.com/office/drawing/2014/main" val="2654627215"/>
                    </a:ext>
                  </a:extLst>
                </a:gridCol>
              </a:tblGrid>
              <a:tr h="370840">
                <a:tc>
                  <a:txBody>
                    <a:bodyPr/>
                    <a:lstStyle/>
                    <a:p>
                      <a:r>
                        <a:rPr lang="en-US" dirty="0" smtClean="0"/>
                        <a:t>Name</a:t>
                      </a:r>
                      <a:endParaRPr lang="en-US" dirty="0"/>
                    </a:p>
                  </a:txBody>
                  <a:tcPr/>
                </a:tc>
                <a:tc>
                  <a:txBody>
                    <a:bodyPr/>
                    <a:lstStyle/>
                    <a:p>
                      <a:r>
                        <a:rPr lang="en-US" dirty="0" smtClean="0"/>
                        <a:t>Band</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Mick</a:t>
                      </a:r>
                      <a:endParaRPr lang="en-US" dirty="0"/>
                    </a:p>
                  </a:txBody>
                  <a:tcPr/>
                </a:tc>
                <a:tc>
                  <a:txBody>
                    <a:bodyPr/>
                    <a:lstStyle/>
                    <a:p>
                      <a:r>
                        <a:rPr lang="en-US" dirty="0" smtClean="0"/>
                        <a:t>Stones</a:t>
                      </a:r>
                      <a:endParaRPr lang="en-US" dirty="0"/>
                    </a:p>
                  </a:txBody>
                  <a:tcPr/>
                </a:tc>
                <a:tc>
                  <a:txBody>
                    <a:bodyPr/>
                    <a:lstStyle/>
                    <a:p>
                      <a:r>
                        <a:rPr lang="en-US" dirty="0" smtClean="0"/>
                        <a:t>Vocals</a:t>
                      </a:r>
                      <a:endParaRPr lang="en-US" dirty="0"/>
                    </a:p>
                  </a:txBody>
                  <a:tcPr/>
                </a:tc>
                <a:extLst>
                  <a:ext uri="{0D108BD9-81ED-4DB2-BD59-A6C34878D82A}">
                    <a16:rowId xmlns:a16="http://schemas.microsoft.com/office/drawing/2014/main" val="529525331"/>
                  </a:ext>
                </a:extLst>
              </a:tr>
              <a:tr h="370840">
                <a:tc>
                  <a:txBody>
                    <a:bodyPr/>
                    <a:lstStyle/>
                    <a:p>
                      <a:r>
                        <a:rPr lang="en-US" dirty="0" smtClean="0"/>
                        <a:t>John</a:t>
                      </a:r>
                      <a:endParaRPr lang="en-US" dirty="0"/>
                    </a:p>
                  </a:txBody>
                  <a:tcPr/>
                </a:tc>
                <a:tc>
                  <a:txBody>
                    <a:bodyPr/>
                    <a:lstStyle/>
                    <a:p>
                      <a:r>
                        <a:rPr lang="en-US" dirty="0" smtClean="0"/>
                        <a:t>Beatles</a:t>
                      </a:r>
                      <a:endParaRPr lang="en-US" dirty="0"/>
                    </a:p>
                  </a:txBody>
                  <a:tcPr/>
                </a:tc>
                <a:tc>
                  <a:txBody>
                    <a:bodyPr/>
                    <a:lstStyle/>
                    <a:p>
                      <a:r>
                        <a:rPr lang="en-US" dirty="0" smtClean="0"/>
                        <a:t>Lead</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879159266"/>
              </p:ext>
            </p:extLst>
          </p:nvPr>
        </p:nvGraphicFramePr>
        <p:xfrm>
          <a:off x="5334000" y="1655906"/>
          <a:ext cx="2667000" cy="1483360"/>
        </p:xfrm>
        <a:graphic>
          <a:graphicData uri="http://schemas.openxmlformats.org/drawingml/2006/table">
            <a:tbl>
              <a:tblPr firstRow="1" bandRow="1">
                <a:tableStyleId>{5C22544A-7EE6-4342-B048-85BDC9FD1C3A}</a:tableStyleId>
              </a:tblPr>
              <a:tblGrid>
                <a:gridCol w="1333500">
                  <a:extLst>
                    <a:ext uri="{9D8B030D-6E8A-4147-A177-3AD203B41FA5}">
                      <a16:colId xmlns:a16="http://schemas.microsoft.com/office/drawing/2014/main" val="3491010874"/>
                    </a:ext>
                  </a:extLst>
                </a:gridCol>
                <a:gridCol w="1333500">
                  <a:extLst>
                    <a:ext uri="{9D8B030D-6E8A-4147-A177-3AD203B41FA5}">
                      <a16:colId xmlns:a16="http://schemas.microsoft.com/office/drawing/2014/main" val="389617334"/>
                    </a:ext>
                  </a:extLst>
                </a:gridCol>
              </a:tblGrid>
              <a:tr h="370840">
                <a:tc>
                  <a:txBody>
                    <a:bodyPr/>
                    <a:lstStyle/>
                    <a:p>
                      <a:r>
                        <a:rPr lang="en-US" dirty="0" smtClean="0"/>
                        <a:t>Name</a:t>
                      </a:r>
                      <a:endParaRPr lang="en-US" dirty="0"/>
                    </a:p>
                  </a:txBody>
                  <a:tcPr/>
                </a:tc>
                <a:tc>
                  <a:txBody>
                    <a:bodyPr/>
                    <a:lstStyle/>
                    <a:p>
                      <a:r>
                        <a:rPr lang="en-US" dirty="0" smtClean="0"/>
                        <a:t>Plays</a:t>
                      </a:r>
                      <a:endParaRPr lang="en-US" dirty="0"/>
                    </a:p>
                  </a:txBody>
                  <a:tcPr/>
                </a:tc>
                <a:extLst>
                  <a:ext uri="{0D108BD9-81ED-4DB2-BD59-A6C34878D82A}">
                    <a16:rowId xmlns:a16="http://schemas.microsoft.com/office/drawing/2014/main" val="2541420533"/>
                  </a:ext>
                </a:extLst>
              </a:tr>
              <a:tr h="370840">
                <a:tc>
                  <a:txBody>
                    <a:bodyPr/>
                    <a:lstStyle/>
                    <a:p>
                      <a:r>
                        <a:rPr lang="en-US" dirty="0" smtClean="0"/>
                        <a:t>John</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3399423550"/>
                  </a:ext>
                </a:extLst>
              </a:tr>
              <a:tr h="370840">
                <a:tc>
                  <a:txBody>
                    <a:bodyPr/>
                    <a:lstStyle/>
                    <a:p>
                      <a:r>
                        <a:rPr lang="en-US" dirty="0" smtClean="0"/>
                        <a:t>Paul</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4100621525"/>
                  </a:ext>
                </a:extLst>
              </a:tr>
              <a:tr h="370840">
                <a:tc>
                  <a:txBody>
                    <a:bodyPr/>
                    <a:lstStyle/>
                    <a:p>
                      <a:r>
                        <a:rPr lang="en-US" dirty="0" smtClean="0"/>
                        <a:t>Keith</a:t>
                      </a:r>
                      <a:endParaRPr lang="en-US" dirty="0"/>
                    </a:p>
                  </a:txBody>
                  <a:tcPr/>
                </a:tc>
                <a:tc>
                  <a:txBody>
                    <a:bodyPr/>
                    <a:lstStyle/>
                    <a:p>
                      <a:r>
                        <a:rPr lang="en-US" dirty="0" smtClean="0"/>
                        <a:t>guitar</a:t>
                      </a:r>
                      <a:endParaRPr lang="en-US" dirty="0"/>
                    </a:p>
                  </a:txBody>
                  <a:tcPr/>
                </a:tc>
                <a:extLst>
                  <a:ext uri="{0D108BD9-81ED-4DB2-BD59-A6C34878D82A}">
                    <a16:rowId xmlns:a16="http://schemas.microsoft.com/office/drawing/2014/main" val="2422696086"/>
                  </a:ext>
                </a:extLst>
              </a:tr>
            </a:tbl>
          </a:graphicData>
        </a:graphic>
      </p:graphicFrame>
      <p:sp>
        <p:nvSpPr>
          <p:cNvPr id="10" name="TextBox 9"/>
          <p:cNvSpPr txBox="1"/>
          <p:nvPr/>
        </p:nvSpPr>
        <p:spPr>
          <a:xfrm>
            <a:off x="794946" y="1301002"/>
            <a:ext cx="2634054" cy="369332"/>
          </a:xfrm>
          <a:prstGeom prst="rect">
            <a:avLst/>
          </a:prstGeom>
          <a:noFill/>
        </p:spPr>
        <p:txBody>
          <a:bodyPr wrap="none" rtlCol="0">
            <a:spAutoFit/>
          </a:bodyPr>
          <a:lstStyle/>
          <a:p>
            <a:r>
              <a:rPr lang="en-US" dirty="0" err="1" smtClean="0"/>
              <a:t>band_members</a:t>
            </a:r>
            <a:r>
              <a:rPr lang="en-US" dirty="0" smtClean="0"/>
              <a:t> (left table)</a:t>
            </a:r>
            <a:endParaRPr lang="en-US" dirty="0"/>
          </a:p>
        </p:txBody>
      </p:sp>
      <p:sp>
        <p:nvSpPr>
          <p:cNvPr id="11" name="TextBox 10"/>
          <p:cNvSpPr txBox="1"/>
          <p:nvPr/>
        </p:nvSpPr>
        <p:spPr>
          <a:xfrm>
            <a:off x="5177348" y="1272197"/>
            <a:ext cx="2980303" cy="369332"/>
          </a:xfrm>
          <a:prstGeom prst="rect">
            <a:avLst/>
          </a:prstGeom>
          <a:noFill/>
        </p:spPr>
        <p:txBody>
          <a:bodyPr wrap="none" rtlCol="0">
            <a:spAutoFit/>
          </a:bodyPr>
          <a:lstStyle/>
          <a:p>
            <a:r>
              <a:rPr lang="en-US" dirty="0" err="1" smtClean="0"/>
              <a:t>band_instruments</a:t>
            </a:r>
            <a:r>
              <a:rPr lang="en-US" dirty="0" smtClean="0"/>
              <a:t> (right table)</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155829399"/>
              </p:ext>
            </p:extLst>
          </p:nvPr>
        </p:nvGraphicFramePr>
        <p:xfrm>
          <a:off x="3238500" y="4114800"/>
          <a:ext cx="3619500" cy="1483360"/>
        </p:xfrm>
        <a:graphic>
          <a:graphicData uri="http://schemas.openxmlformats.org/drawingml/2006/table">
            <a:tbl>
              <a:tblPr firstRow="1" bandRow="1">
                <a:tableStyleId>{5C22544A-7EE6-4342-B048-85BDC9FD1C3A}</a:tableStyleId>
              </a:tblPr>
              <a:tblGrid>
                <a:gridCol w="1206500">
                  <a:extLst>
                    <a:ext uri="{9D8B030D-6E8A-4147-A177-3AD203B41FA5}">
                      <a16:colId xmlns:a16="http://schemas.microsoft.com/office/drawing/2014/main" val="3491010874"/>
                    </a:ext>
                  </a:extLst>
                </a:gridCol>
                <a:gridCol w="1206500">
                  <a:extLst>
                    <a:ext uri="{9D8B030D-6E8A-4147-A177-3AD203B41FA5}">
                      <a16:colId xmlns:a16="http://schemas.microsoft.com/office/drawing/2014/main" val="389617334"/>
                    </a:ext>
                  </a:extLst>
                </a:gridCol>
                <a:gridCol w="1206500">
                  <a:extLst>
                    <a:ext uri="{9D8B030D-6E8A-4147-A177-3AD203B41FA5}">
                      <a16:colId xmlns:a16="http://schemas.microsoft.com/office/drawing/2014/main" val="742831261"/>
                    </a:ext>
                  </a:extLst>
                </a:gridCol>
              </a:tblGrid>
              <a:tr h="370840">
                <a:tc>
                  <a:txBody>
                    <a:bodyPr/>
                    <a:lstStyle/>
                    <a:p>
                      <a:r>
                        <a:rPr lang="en-US" dirty="0" smtClean="0">
                          <a:solidFill>
                            <a:srgbClr val="FF0000"/>
                          </a:solidFill>
                        </a:rPr>
                        <a:t>Name</a:t>
                      </a:r>
                      <a:endParaRPr lang="en-US" dirty="0">
                        <a:solidFill>
                          <a:srgbClr val="FF0000"/>
                        </a:solidFill>
                      </a:endParaRPr>
                    </a:p>
                  </a:txBody>
                  <a:tcPr/>
                </a:tc>
                <a:tc>
                  <a:txBody>
                    <a:bodyPr/>
                    <a:lstStyle/>
                    <a:p>
                      <a:r>
                        <a:rPr lang="en-US" dirty="0" smtClean="0"/>
                        <a:t>Band</a:t>
                      </a:r>
                      <a:endParaRPr lang="en-US" dirty="0"/>
                    </a:p>
                  </a:txBody>
                  <a:tcPr/>
                </a:tc>
                <a:tc>
                  <a:txBody>
                    <a:bodyPr/>
                    <a:lstStyle/>
                    <a:p>
                      <a:r>
                        <a:rPr lang="en-US" dirty="0" smtClean="0">
                          <a:solidFill>
                            <a:srgbClr val="FF0000"/>
                          </a:solidFill>
                        </a:rPr>
                        <a:t>Plays</a:t>
                      </a:r>
                      <a:endParaRPr lang="en-US" dirty="0">
                        <a:solidFill>
                          <a:srgbClr val="FF0000"/>
                        </a:solidFill>
                      </a:endParaRPr>
                    </a:p>
                  </a:txBody>
                  <a:tcPr/>
                </a:tc>
                <a:extLst>
                  <a:ext uri="{0D108BD9-81ED-4DB2-BD59-A6C34878D82A}">
                    <a16:rowId xmlns:a16="http://schemas.microsoft.com/office/drawing/2014/main" val="2541420533"/>
                  </a:ext>
                </a:extLst>
              </a:tr>
              <a:tr h="370840">
                <a:tc>
                  <a:txBody>
                    <a:bodyPr/>
                    <a:lstStyle/>
                    <a:p>
                      <a:r>
                        <a:rPr lang="en-US" dirty="0" smtClean="0"/>
                        <a:t>Paul</a:t>
                      </a:r>
                      <a:endParaRPr lang="en-US" dirty="0"/>
                    </a:p>
                  </a:txBody>
                  <a:tcPr/>
                </a:tc>
                <a:tc>
                  <a:txBody>
                    <a:bodyPr/>
                    <a:lstStyle/>
                    <a:p>
                      <a:r>
                        <a:rPr lang="en-US" dirty="0" smtClean="0"/>
                        <a:t>Beatles</a:t>
                      </a:r>
                      <a:endParaRPr lang="en-US" dirty="0"/>
                    </a:p>
                  </a:txBody>
                  <a:tcPr/>
                </a:tc>
                <a:tc>
                  <a:txBody>
                    <a:bodyPr/>
                    <a:lstStyle/>
                    <a:p>
                      <a:r>
                        <a:rPr lang="en-US" dirty="0" smtClean="0"/>
                        <a:t>bass</a:t>
                      </a:r>
                      <a:endParaRPr lang="en-US" dirty="0"/>
                    </a:p>
                  </a:txBody>
                  <a:tcPr/>
                </a:tc>
                <a:extLst>
                  <a:ext uri="{0D108BD9-81ED-4DB2-BD59-A6C34878D82A}">
                    <a16:rowId xmlns:a16="http://schemas.microsoft.com/office/drawing/2014/main" val="529525331"/>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99423550"/>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00621525"/>
                  </a:ext>
                </a:extLst>
              </a:tr>
            </a:tbl>
          </a:graphicData>
        </a:graphic>
      </p:graphicFrame>
    </p:spTree>
    <p:extLst>
      <p:ext uri="{BB962C8B-B14F-4D97-AF65-F5344CB8AC3E}">
        <p14:creationId xmlns:p14="http://schemas.microsoft.com/office/powerpoint/2010/main" val="3180011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Filter join </a:t>
            </a:r>
            <a:r>
              <a:rPr lang="en-US" dirty="0" smtClean="0"/>
              <a:t>types</a:t>
            </a:r>
            <a:endParaRPr lang="en-US" dirty="0"/>
          </a:p>
        </p:txBody>
      </p:sp>
      <p:sp>
        <p:nvSpPr>
          <p:cNvPr id="3" name="Content Placeholder 2"/>
          <p:cNvSpPr>
            <a:spLocks noGrp="1"/>
          </p:cNvSpPr>
          <p:nvPr>
            <p:ph idx="1"/>
          </p:nvPr>
        </p:nvSpPr>
        <p:spPr/>
        <p:txBody>
          <a:bodyPr>
            <a:normAutofit lnSpcReduction="10000"/>
          </a:bodyPr>
          <a:lstStyle/>
          <a:p>
            <a:r>
              <a:rPr lang="en-US" dirty="0"/>
              <a:t>Create a new table with variables from </a:t>
            </a:r>
            <a:r>
              <a:rPr lang="en-US" dirty="0" smtClean="0"/>
              <a:t>only LEFT table </a:t>
            </a:r>
            <a:r>
              <a:rPr lang="en-US" dirty="0"/>
              <a:t>(including the common variables)</a:t>
            </a:r>
          </a:p>
          <a:p>
            <a:r>
              <a:rPr lang="en-US" dirty="0" err="1" smtClean="0"/>
              <a:t>semi_join</a:t>
            </a:r>
            <a:r>
              <a:rPr lang="en-US" dirty="0" smtClean="0"/>
              <a:t>()</a:t>
            </a:r>
          </a:p>
          <a:p>
            <a:pPr lvl="1"/>
            <a:r>
              <a:rPr lang="en-US" dirty="0"/>
              <a:t>return all rows from </a:t>
            </a:r>
            <a:r>
              <a:rPr lang="en-US" dirty="0" smtClean="0"/>
              <a:t>LEFT </a:t>
            </a:r>
            <a:r>
              <a:rPr lang="en-US" dirty="0"/>
              <a:t>where there are matching values in </a:t>
            </a:r>
            <a:r>
              <a:rPr lang="en-US" dirty="0" smtClean="0"/>
              <a:t>RIGHT, </a:t>
            </a:r>
            <a:r>
              <a:rPr lang="en-US" dirty="0"/>
              <a:t>keeping just columns from </a:t>
            </a:r>
            <a:r>
              <a:rPr lang="en-US" dirty="0" smtClean="0"/>
              <a:t>LEFT</a:t>
            </a:r>
          </a:p>
          <a:p>
            <a:r>
              <a:rPr lang="en-US" dirty="0" err="1" smtClean="0"/>
              <a:t>anti_join</a:t>
            </a:r>
            <a:r>
              <a:rPr lang="en-US" dirty="0" smtClean="0"/>
              <a:t>(): </a:t>
            </a:r>
          </a:p>
          <a:p>
            <a:pPr lvl="1"/>
            <a:r>
              <a:rPr lang="en-US" dirty="0"/>
              <a:t>return all rows from </a:t>
            </a:r>
            <a:r>
              <a:rPr lang="en-US" dirty="0" smtClean="0"/>
              <a:t>LEFT </a:t>
            </a:r>
            <a:r>
              <a:rPr lang="en-US" dirty="0"/>
              <a:t>where there are </a:t>
            </a:r>
            <a:r>
              <a:rPr lang="en-US" dirty="0">
                <a:solidFill>
                  <a:srgbClr val="FF0000"/>
                </a:solidFill>
              </a:rPr>
              <a:t>not</a:t>
            </a:r>
            <a:r>
              <a:rPr lang="en-US" dirty="0"/>
              <a:t> matching values in </a:t>
            </a:r>
            <a:r>
              <a:rPr lang="en-US" dirty="0" smtClean="0"/>
              <a:t>RIGHT, </a:t>
            </a:r>
            <a:r>
              <a:rPr lang="en-US" dirty="0"/>
              <a:t>keeping just columns from </a:t>
            </a:r>
            <a:r>
              <a:rPr lang="en-US" dirty="0" smtClean="0"/>
              <a:t>LEFT. </a:t>
            </a:r>
          </a:p>
          <a:p>
            <a:endParaRPr lang="en-US" dirty="0"/>
          </a:p>
        </p:txBody>
      </p:sp>
    </p:spTree>
    <p:extLst>
      <p:ext uri="{BB962C8B-B14F-4D97-AF65-F5344CB8AC3E}">
        <p14:creationId xmlns:p14="http://schemas.microsoft.com/office/powerpoint/2010/main" val="27217083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values to watch out for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NA: missing</a:t>
            </a:r>
          </a:p>
          <a:p>
            <a:pPr lvl="1"/>
            <a:r>
              <a:rPr lang="en-US" dirty="0" err="1" smtClean="0"/>
              <a:t>na.rm</a:t>
            </a:r>
            <a:r>
              <a:rPr lang="en-US" dirty="0" smtClean="0"/>
              <a:t>=TRUE available in many functions</a:t>
            </a:r>
          </a:p>
          <a:p>
            <a:r>
              <a:rPr lang="en-US" dirty="0" smtClean="0"/>
              <a:t>NULL: </a:t>
            </a:r>
          </a:p>
          <a:p>
            <a:pPr lvl="1"/>
            <a:r>
              <a:rPr lang="en-US" dirty="0" smtClean="0"/>
              <a:t>Often used when something is undefined</a:t>
            </a:r>
          </a:p>
          <a:p>
            <a:r>
              <a:rPr lang="en-US" dirty="0" err="1" smtClean="0"/>
              <a:t>Inf</a:t>
            </a:r>
            <a:r>
              <a:rPr lang="en-US" dirty="0" smtClean="0"/>
              <a:t>: infinite</a:t>
            </a:r>
          </a:p>
          <a:p>
            <a:r>
              <a:rPr lang="en-US" dirty="0" err="1" smtClean="0"/>
              <a:t>NaN</a:t>
            </a:r>
            <a:r>
              <a:rPr lang="en-US" dirty="0" smtClean="0"/>
              <a:t>: Not a number. </a:t>
            </a:r>
          </a:p>
          <a:p>
            <a:pPr lvl="1"/>
            <a:r>
              <a:rPr lang="en-US" dirty="0" smtClean="0"/>
              <a:t>Result of an invalid computation, e.g., log(-1)</a:t>
            </a:r>
            <a:endParaRPr lang="en-US" dirty="0"/>
          </a:p>
          <a:p>
            <a:r>
              <a:rPr lang="en-US" dirty="0" smtClean="0">
                <a:solidFill>
                  <a:srgbClr val="FF0000"/>
                </a:solidFill>
              </a:rPr>
              <a:t>Warnings</a:t>
            </a:r>
            <a:r>
              <a:rPr lang="en-US" dirty="0" smtClean="0"/>
              <a:t>: </a:t>
            </a:r>
          </a:p>
          <a:p>
            <a:pPr lvl="1"/>
            <a:r>
              <a:rPr lang="en-US" dirty="0" smtClean="0"/>
              <a:t>If R mentions a warning in data wrangling, make sure you've handled it or know its origin.</a:t>
            </a:r>
          </a:p>
          <a:p>
            <a:endParaRPr lang="en-US" dirty="0"/>
          </a:p>
        </p:txBody>
      </p:sp>
    </p:spTree>
    <p:extLst>
      <p:ext uri="{BB962C8B-B14F-4D97-AF65-F5344CB8AC3E}">
        <p14:creationId xmlns:p14="http://schemas.microsoft.com/office/powerpoint/2010/main" val="28859558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 semantics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Most data wrangling can be accomplished using </a:t>
            </a:r>
            <a:r>
              <a:rPr lang="en-US" dirty="0" err="1" smtClean="0"/>
              <a:t>data.frame</a:t>
            </a:r>
            <a:r>
              <a:rPr lang="en-US" dirty="0" smtClean="0"/>
              <a:t> objects.</a:t>
            </a:r>
          </a:p>
          <a:p>
            <a:pPr lvl="1"/>
            <a:r>
              <a:rPr lang="en-US" dirty="0" smtClean="0"/>
              <a:t>Columns are typically labeled (and represent variables)</a:t>
            </a:r>
          </a:p>
          <a:p>
            <a:pPr lvl="1"/>
            <a:r>
              <a:rPr lang="en-US" dirty="0" smtClean="0"/>
              <a:t>Rows can be labeled, although often not necessary</a:t>
            </a:r>
          </a:p>
          <a:p>
            <a:r>
              <a:rPr lang="en-US" dirty="0" smtClean="0"/>
              <a:t>Datasets contain </a:t>
            </a:r>
            <a:r>
              <a:rPr lang="en-US" b="1" dirty="0" smtClean="0"/>
              <a:t>values</a:t>
            </a:r>
            <a:r>
              <a:rPr lang="en-US" dirty="0" smtClean="0"/>
              <a:t>: numbers, strings, etc.</a:t>
            </a:r>
          </a:p>
          <a:p>
            <a:r>
              <a:rPr lang="en-US" dirty="0" smtClean="0"/>
              <a:t>A value belongs to a </a:t>
            </a:r>
            <a:r>
              <a:rPr lang="en-US" b="1" dirty="0" smtClean="0"/>
              <a:t>variable</a:t>
            </a:r>
            <a:r>
              <a:rPr lang="en-US" dirty="0" smtClean="0"/>
              <a:t> and an </a:t>
            </a:r>
            <a:r>
              <a:rPr lang="en-US" b="1" dirty="0" smtClean="0"/>
              <a:t>observation</a:t>
            </a:r>
            <a:r>
              <a:rPr lang="en-US" dirty="0" smtClean="0"/>
              <a:t>.</a:t>
            </a:r>
          </a:p>
          <a:p>
            <a:r>
              <a:rPr lang="en-US" dirty="0" smtClean="0"/>
              <a:t>A variable contains all values measuring an attribute (e.g., height) across units (e.g., people)</a:t>
            </a:r>
          </a:p>
          <a:p>
            <a:r>
              <a:rPr lang="en-US" dirty="0" smtClean="0"/>
              <a:t>An observation contains all values measured on the same unit across attributes.</a:t>
            </a:r>
          </a:p>
          <a:p>
            <a:endParaRPr lang="en-US" dirty="0"/>
          </a:p>
        </p:txBody>
      </p:sp>
      <p:sp>
        <p:nvSpPr>
          <p:cNvPr id="4" name="TextBox 3"/>
          <p:cNvSpPr txBox="1"/>
          <p:nvPr/>
        </p:nvSpPr>
        <p:spPr>
          <a:xfrm>
            <a:off x="6333231" y="5939393"/>
            <a:ext cx="2810769" cy="369332"/>
          </a:xfrm>
          <a:prstGeom prst="rect">
            <a:avLst/>
          </a:prstGeom>
          <a:noFill/>
        </p:spPr>
        <p:txBody>
          <a:bodyPr wrap="none" rtlCol="0">
            <a:spAutoFit/>
          </a:bodyPr>
          <a:lstStyle/>
          <a:p>
            <a:r>
              <a:rPr lang="en-US" dirty="0" smtClean="0"/>
              <a:t>Wickham 2016 </a:t>
            </a:r>
            <a:r>
              <a:rPr lang="en-US" dirty="0" err="1" smtClean="0"/>
              <a:t>tidyr</a:t>
            </a:r>
            <a:r>
              <a:rPr lang="en-US" dirty="0" smtClean="0"/>
              <a:t> tutorial</a:t>
            </a:r>
            <a:endParaRPr lang="en-US" dirty="0"/>
          </a:p>
        </p:txBody>
      </p:sp>
    </p:spTree>
    <p:extLst>
      <p:ext uri="{BB962C8B-B14F-4D97-AF65-F5344CB8AC3E}">
        <p14:creationId xmlns:p14="http://schemas.microsoft.com/office/powerpoint/2010/main" val="172021618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600200" y="1072754"/>
            <a:ext cx="7543800" cy="596503"/>
          </a:xfrm>
        </p:spPr>
        <p:txBody>
          <a:bodyPr>
            <a:normAutofit fontScale="90000"/>
          </a:bodyPr>
          <a:lstStyle/>
          <a:p>
            <a:r>
              <a:rPr lang="en-US" dirty="0" smtClean="0"/>
              <a:t>Data structure semantics</a:t>
            </a:r>
            <a:endParaRPr lang="en-US" dirty="0"/>
          </a:p>
        </p:txBody>
      </p:sp>
      <p:pic>
        <p:nvPicPr>
          <p:cNvPr id="4" name="Picture 3" descr="Each variable forms a column.&#10;Each observation forms a row.&#10;A value belongs to a variable and an observation." title="Semantics of columns, rows, and cells"/>
          <p:cNvPicPr>
            <a:picLocks noChangeAspect="1"/>
          </p:cNvPicPr>
          <p:nvPr/>
        </p:nvPicPr>
        <p:blipFill>
          <a:blip r:embed="rId2"/>
          <a:stretch>
            <a:fillRect/>
          </a:stretch>
        </p:blipFill>
        <p:spPr>
          <a:xfrm>
            <a:off x="0" y="2000250"/>
            <a:ext cx="9144000" cy="2857500"/>
          </a:xfrm>
          <a:prstGeom prst="rect">
            <a:avLst/>
          </a:prstGeom>
        </p:spPr>
      </p:pic>
      <p:sp>
        <p:nvSpPr>
          <p:cNvPr id="5" name="Rectangle 4"/>
          <p:cNvSpPr/>
          <p:nvPr/>
        </p:nvSpPr>
        <p:spPr>
          <a:xfrm>
            <a:off x="5616407" y="5715000"/>
            <a:ext cx="3518912" cy="369332"/>
          </a:xfrm>
          <a:prstGeom prst="rect">
            <a:avLst/>
          </a:prstGeom>
        </p:spPr>
        <p:txBody>
          <a:bodyPr wrap="none">
            <a:spAutoFit/>
          </a:bodyPr>
          <a:lstStyle/>
          <a:p>
            <a:r>
              <a:rPr lang="en-US" dirty="0"/>
              <a:t>http://</a:t>
            </a:r>
            <a:r>
              <a:rPr lang="en-US" dirty="0" err="1"/>
              <a:t>garrettgman.github.io</a:t>
            </a:r>
            <a:r>
              <a:rPr lang="en-US" dirty="0"/>
              <a:t>/tidying/</a:t>
            </a:r>
          </a:p>
        </p:txBody>
      </p:sp>
    </p:spTree>
    <p:extLst>
      <p:ext uri="{BB962C8B-B14F-4D97-AF65-F5344CB8AC3E}">
        <p14:creationId xmlns:p14="http://schemas.microsoft.com/office/powerpoint/2010/main" val="476314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3" name="Content Placeholder 2"/>
          <p:cNvSpPr>
            <a:spLocks noGrp="1"/>
          </p:cNvSpPr>
          <p:nvPr>
            <p:ph idx="1"/>
          </p:nvPr>
        </p:nvSpPr>
        <p:spPr/>
        <p:txBody>
          <a:bodyPr>
            <a:normAutofit lnSpcReduction="10000"/>
          </a:bodyPr>
          <a:lstStyle/>
          <a:p>
            <a:pPr marL="385763" indent="-385763">
              <a:buFont typeface="+mj-lt"/>
              <a:buAutoNum type="arabicPeriod"/>
            </a:pPr>
            <a:r>
              <a:rPr lang="en-US" dirty="0" smtClean="0"/>
              <a:t>Each variable forms a column</a:t>
            </a:r>
          </a:p>
          <a:p>
            <a:pPr marL="385763" indent="-385763">
              <a:buFont typeface="+mj-lt"/>
              <a:buAutoNum type="arabicPeriod"/>
            </a:pPr>
            <a:r>
              <a:rPr lang="en-US" dirty="0" smtClean="0"/>
              <a:t>Each observation forms a row</a:t>
            </a:r>
          </a:p>
          <a:p>
            <a:pPr marL="385763" indent="-385763">
              <a:buFont typeface="+mj-lt"/>
              <a:buAutoNum type="arabicPeriod"/>
            </a:pPr>
            <a:r>
              <a:rPr lang="en-US" dirty="0" smtClean="0"/>
              <a:t>Each type of observational unit (e.g., persons, schools, counties) forms a table.</a:t>
            </a:r>
            <a:endParaRPr lang="en-US" dirty="0"/>
          </a:p>
          <a:p>
            <a:pPr marL="0" indent="0">
              <a:buNone/>
            </a:pPr>
            <a:r>
              <a:rPr lang="en-US" dirty="0" smtClean="0"/>
              <a:t>Variables that are part of the design (participant number, experimental condition, county ID, etc.), or that may be key categorical moderators, should typically be placed first (to the left), and measured variables thereafter.</a:t>
            </a:r>
          </a:p>
          <a:p>
            <a:endParaRPr lang="en-US" dirty="0"/>
          </a:p>
        </p:txBody>
      </p:sp>
      <p:sp>
        <p:nvSpPr>
          <p:cNvPr id="4" name="TextBox 3"/>
          <p:cNvSpPr txBox="1"/>
          <p:nvPr/>
        </p:nvSpPr>
        <p:spPr>
          <a:xfrm>
            <a:off x="7551513" y="6019800"/>
            <a:ext cx="1592487" cy="369332"/>
          </a:xfrm>
          <a:prstGeom prst="rect">
            <a:avLst/>
          </a:prstGeom>
          <a:noFill/>
        </p:spPr>
        <p:txBody>
          <a:bodyPr wrap="none" rtlCol="0">
            <a:spAutoFit/>
          </a:bodyPr>
          <a:lstStyle/>
          <a:p>
            <a:r>
              <a:rPr lang="en-US" dirty="0" smtClean="0"/>
              <a:t>Wickham 2014</a:t>
            </a:r>
            <a:endParaRPr lang="en-US" dirty="0"/>
          </a:p>
        </p:txBody>
      </p:sp>
    </p:spTree>
    <p:extLst>
      <p:ext uri="{BB962C8B-B14F-4D97-AF65-F5344CB8AC3E}">
        <p14:creationId xmlns:p14="http://schemas.microsoft.com/office/powerpoint/2010/main" val="37403780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Tidy Data?</a:t>
            </a:r>
            <a:endParaRPr lang="en-US" dirty="0"/>
          </a:p>
        </p:txBody>
      </p:sp>
      <p:sp>
        <p:nvSpPr>
          <p:cNvPr id="3" name="Content Placeholder 2"/>
          <p:cNvSpPr>
            <a:spLocks noGrp="1"/>
          </p:cNvSpPr>
          <p:nvPr>
            <p:ph idx="1"/>
          </p:nvPr>
        </p:nvSpPr>
        <p:spPr/>
        <p:txBody>
          <a:bodyPr>
            <a:normAutofit lnSpcReduction="10000"/>
          </a:bodyPr>
          <a:lstStyle/>
          <a:p>
            <a:r>
              <a:rPr lang="en-US" dirty="0" smtClean="0"/>
              <a:t>Consistency:</a:t>
            </a:r>
          </a:p>
          <a:p>
            <a:pPr lvl="1"/>
            <a:r>
              <a:rPr lang="en-US" dirty="0" smtClean="0"/>
              <a:t>If </a:t>
            </a:r>
            <a:r>
              <a:rPr lang="en-US" dirty="0"/>
              <a:t>you have a consistent data structure, it’s easier to learn the tools that work with it because they have an underlying uniformity.</a:t>
            </a:r>
          </a:p>
          <a:p>
            <a:endParaRPr lang="en-US" dirty="0"/>
          </a:p>
          <a:p>
            <a:r>
              <a:rPr lang="en-US" dirty="0" smtClean="0"/>
              <a:t>Column-based format</a:t>
            </a:r>
          </a:p>
          <a:p>
            <a:pPr lvl="1"/>
            <a:r>
              <a:rPr lang="en-US" dirty="0" smtClean="0"/>
              <a:t>allows </a:t>
            </a:r>
            <a:r>
              <a:rPr lang="en-US" dirty="0"/>
              <a:t>R’s </a:t>
            </a:r>
            <a:r>
              <a:rPr lang="en-US" dirty="0" err="1"/>
              <a:t>vectorised</a:t>
            </a:r>
            <a:r>
              <a:rPr lang="en-US" dirty="0"/>
              <a:t> nature to shine. </a:t>
            </a:r>
            <a:endParaRPr lang="en-US" dirty="0" smtClean="0"/>
          </a:p>
          <a:p>
            <a:pPr lvl="1"/>
            <a:r>
              <a:rPr lang="en-US" dirty="0" smtClean="0"/>
              <a:t>Most </a:t>
            </a:r>
            <a:r>
              <a:rPr lang="en-US" dirty="0"/>
              <a:t>built-in R functions work with vectors of values. </a:t>
            </a:r>
            <a:endParaRPr lang="en-US" dirty="0" smtClean="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7183674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Is this a good data way to store data</a:t>
            </a:r>
            <a:r>
              <a:rPr lang="en-US" dirty="0" smtClean="0"/>
              <a:t>?</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466748297"/>
              </p:ext>
            </p:extLst>
          </p:nvPr>
        </p:nvGraphicFramePr>
        <p:xfrm>
          <a:off x="457200" y="1600200"/>
          <a:ext cx="8229600" cy="1605280"/>
        </p:xfrm>
        <a:graphic>
          <a:graphicData uri="http://schemas.openxmlformats.org/drawingml/2006/table">
            <a:tbl>
              <a:tblPr firstRow="1">
                <a:tableStyleId>{69C7853C-536D-4A76-A0AE-DD22124D55A5}</a:tableStyleId>
              </a:tblPr>
              <a:tblGrid>
                <a:gridCol w="1645920">
                  <a:extLst>
                    <a:ext uri="{9D8B030D-6E8A-4147-A177-3AD203B41FA5}">
                      <a16:colId xmlns:a16="http://schemas.microsoft.com/office/drawing/2014/main" val="877914213"/>
                    </a:ext>
                  </a:extLst>
                </a:gridCol>
                <a:gridCol w="1645920">
                  <a:extLst>
                    <a:ext uri="{9D8B030D-6E8A-4147-A177-3AD203B41FA5}">
                      <a16:colId xmlns:a16="http://schemas.microsoft.com/office/drawing/2014/main" val="1366979652"/>
                    </a:ext>
                  </a:extLst>
                </a:gridCol>
                <a:gridCol w="1645920">
                  <a:extLst>
                    <a:ext uri="{9D8B030D-6E8A-4147-A177-3AD203B41FA5}">
                      <a16:colId xmlns:a16="http://schemas.microsoft.com/office/drawing/2014/main" val="3895162932"/>
                    </a:ext>
                  </a:extLst>
                </a:gridCol>
                <a:gridCol w="1645920">
                  <a:extLst>
                    <a:ext uri="{9D8B030D-6E8A-4147-A177-3AD203B41FA5}">
                      <a16:colId xmlns:a16="http://schemas.microsoft.com/office/drawing/2014/main" val="1699636138"/>
                    </a:ext>
                  </a:extLst>
                </a:gridCol>
                <a:gridCol w="1645920">
                  <a:extLst>
                    <a:ext uri="{9D8B030D-6E8A-4147-A177-3AD203B41FA5}">
                      <a16:colId xmlns:a16="http://schemas.microsoft.com/office/drawing/2014/main" val="1354281093"/>
                    </a:ext>
                  </a:extLst>
                </a:gridCol>
              </a:tblGrid>
              <a:tr h="0">
                <a:tc>
                  <a:txBody>
                    <a:bodyPr/>
                    <a:lstStyle/>
                    <a:p>
                      <a:pPr rtl="0" fontAlgn="t">
                        <a:spcBef>
                          <a:spcPts val="0"/>
                        </a:spcBef>
                        <a:spcAft>
                          <a:spcPts val="0"/>
                        </a:spcAft>
                      </a:pPr>
                      <a:r>
                        <a:rPr lang="en-US" dirty="0"/>
                        <a:t>CWID</a:t>
                      </a:r>
                    </a:p>
                  </a:txBody>
                  <a:tcPr marL="87923" marR="87923" marT="63500" marB="63500"/>
                </a:tc>
                <a:tc>
                  <a:txBody>
                    <a:bodyPr/>
                    <a:lstStyle/>
                    <a:p>
                      <a:pPr rtl="0" fontAlgn="t">
                        <a:spcBef>
                          <a:spcPts val="0"/>
                        </a:spcBef>
                        <a:spcAft>
                          <a:spcPts val="0"/>
                        </a:spcAft>
                      </a:pPr>
                      <a:r>
                        <a:rPr lang="en-US" dirty="0"/>
                        <a:t>CPSC120</a:t>
                      </a:r>
                    </a:p>
                  </a:txBody>
                  <a:tcPr marL="87923" marR="87923" marT="63500" marB="63500"/>
                </a:tc>
                <a:tc>
                  <a:txBody>
                    <a:bodyPr/>
                    <a:lstStyle/>
                    <a:p>
                      <a:pPr rtl="0" fontAlgn="t">
                        <a:spcBef>
                          <a:spcPts val="0"/>
                        </a:spcBef>
                        <a:spcAft>
                          <a:spcPts val="0"/>
                        </a:spcAft>
                      </a:pPr>
                      <a:r>
                        <a:rPr lang="en-US" dirty="0"/>
                        <a:t>CPSC121</a:t>
                      </a:r>
                    </a:p>
                  </a:txBody>
                  <a:tcPr marL="87923" marR="87923" marT="63500" marB="63500"/>
                </a:tc>
                <a:tc>
                  <a:txBody>
                    <a:bodyPr/>
                    <a:lstStyle/>
                    <a:p>
                      <a:pPr rtl="0" fontAlgn="t">
                        <a:spcBef>
                          <a:spcPts val="0"/>
                        </a:spcBef>
                        <a:spcAft>
                          <a:spcPts val="0"/>
                        </a:spcAft>
                      </a:pPr>
                      <a:r>
                        <a:rPr lang="en-US" dirty="0"/>
                        <a:t>CPSC131</a:t>
                      </a:r>
                    </a:p>
                  </a:txBody>
                  <a:tcPr marL="87923" marR="87923" marT="63500" marB="63500"/>
                </a:tc>
                <a:tc>
                  <a:txBody>
                    <a:bodyPr/>
                    <a:lstStyle/>
                    <a:p>
                      <a:pPr rtl="0" fontAlgn="t">
                        <a:spcBef>
                          <a:spcPts val="0"/>
                        </a:spcBef>
                        <a:spcAft>
                          <a:spcPts val="0"/>
                        </a:spcAft>
                      </a:pPr>
                      <a:r>
                        <a:rPr lang="en-US" dirty="0"/>
                        <a:t>MATH338</a:t>
                      </a:r>
                    </a:p>
                  </a:txBody>
                  <a:tcPr marL="87923" marR="87923" marT="63500" marB="63500"/>
                </a:tc>
                <a:extLst>
                  <a:ext uri="{0D108BD9-81ED-4DB2-BD59-A6C34878D82A}">
                    <a16:rowId xmlns:a16="http://schemas.microsoft.com/office/drawing/2014/main" val="1040680176"/>
                  </a:ext>
                </a:extLst>
              </a:tr>
              <a:tr h="0">
                <a:tc>
                  <a:txBody>
                    <a:bodyPr/>
                    <a:lstStyle/>
                    <a:p>
                      <a:pPr rtl="0" fontAlgn="t">
                        <a:spcBef>
                          <a:spcPts val="0"/>
                        </a:spcBef>
                        <a:spcAft>
                          <a:spcPts val="0"/>
                        </a:spcAft>
                      </a:pPr>
                      <a:r>
                        <a:rPr lang="en-US" dirty="0" smtClean="0"/>
                        <a:t>1234567</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3.3</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extLst>
                  <a:ext uri="{0D108BD9-81ED-4DB2-BD59-A6C34878D82A}">
                    <a16:rowId xmlns:a16="http://schemas.microsoft.com/office/drawing/2014/main" val="876669611"/>
                  </a:ext>
                </a:extLst>
              </a:tr>
              <a:tr h="0">
                <a:tc>
                  <a:txBody>
                    <a:bodyPr/>
                    <a:lstStyle/>
                    <a:p>
                      <a:pPr rtl="0" fontAlgn="t">
                        <a:spcBef>
                          <a:spcPts val="0"/>
                        </a:spcBef>
                        <a:spcAft>
                          <a:spcPts val="0"/>
                        </a:spcAft>
                      </a:pPr>
                      <a:r>
                        <a:rPr lang="en-US" dirty="0" smtClean="0"/>
                        <a:t>2356902</a:t>
                      </a:r>
                      <a:endParaRPr lang="en-US" dirty="0"/>
                    </a:p>
                  </a:txBody>
                  <a:tcPr marL="87923" marR="87923" marT="63500" marB="63500"/>
                </a:tc>
                <a:tc>
                  <a:txBody>
                    <a:bodyPr/>
                    <a:lstStyle/>
                    <a:p>
                      <a:pPr rtl="0" fontAlgn="t">
                        <a:spcBef>
                          <a:spcPts val="0"/>
                        </a:spcBef>
                        <a:spcAft>
                          <a:spcPts val="0"/>
                        </a:spcAft>
                      </a:pPr>
                      <a:r>
                        <a:rPr lang="en-US" dirty="0" smtClean="0"/>
                        <a:t>4.0</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4.0</a:t>
                      </a:r>
                      <a:endParaRPr lang="en-US" dirty="0"/>
                    </a:p>
                  </a:txBody>
                  <a:tcPr marL="87923" marR="87923" marT="63500" marB="63500"/>
                </a:tc>
                <a:tc>
                  <a:txBody>
                    <a:bodyPr/>
                    <a:lstStyle/>
                    <a:p>
                      <a:pPr rtl="0" fontAlgn="t">
                        <a:spcBef>
                          <a:spcPts val="0"/>
                        </a:spcBef>
                        <a:spcAft>
                          <a:spcPts val="0"/>
                        </a:spcAft>
                      </a:pPr>
                      <a:r>
                        <a:rPr lang="en-US" dirty="0"/>
                        <a:t>NA</a:t>
                      </a:r>
                    </a:p>
                  </a:txBody>
                  <a:tcPr marL="87923" marR="87923" marT="63500" marB="63500"/>
                </a:tc>
                <a:extLst>
                  <a:ext uri="{0D108BD9-81ED-4DB2-BD59-A6C34878D82A}">
                    <a16:rowId xmlns:a16="http://schemas.microsoft.com/office/drawing/2014/main" val="2993923749"/>
                  </a:ext>
                </a:extLst>
              </a:tr>
              <a:tr h="0">
                <a:tc>
                  <a:txBody>
                    <a:bodyPr/>
                    <a:lstStyle/>
                    <a:p>
                      <a:pPr rtl="0" fontAlgn="t">
                        <a:spcBef>
                          <a:spcPts val="0"/>
                        </a:spcBef>
                        <a:spcAft>
                          <a:spcPts val="0"/>
                        </a:spcAft>
                      </a:pPr>
                      <a:r>
                        <a:rPr lang="en-US" dirty="0" smtClean="0"/>
                        <a:t>5005667</a:t>
                      </a:r>
                      <a:endParaRPr lang="en-US" dirty="0"/>
                    </a:p>
                  </a:txBody>
                  <a:tcPr marL="87923" marR="87923" marT="63500" marB="63500"/>
                </a:tc>
                <a:tc>
                  <a:txBody>
                    <a:bodyPr/>
                    <a:lstStyle/>
                    <a:p>
                      <a:pPr rtl="0" fontAlgn="t">
                        <a:spcBef>
                          <a:spcPts val="0"/>
                        </a:spcBef>
                        <a:spcAft>
                          <a:spcPts val="0"/>
                        </a:spcAft>
                      </a:pPr>
                      <a:r>
                        <a:rPr lang="en-US" dirty="0"/>
                        <a:t>NA</a:t>
                      </a:r>
                    </a:p>
                  </a:txBody>
                  <a:tcPr marL="87923" marR="87923" marT="63500" marB="63500"/>
                </a:tc>
                <a:tc>
                  <a:txBody>
                    <a:bodyPr/>
                    <a:lstStyle/>
                    <a:p>
                      <a:pPr rtl="0" fontAlgn="t">
                        <a:spcBef>
                          <a:spcPts val="0"/>
                        </a:spcBef>
                        <a:spcAft>
                          <a:spcPts val="0"/>
                        </a:spcAft>
                      </a:pPr>
                      <a:r>
                        <a:rPr lang="en-US" dirty="0" smtClean="0"/>
                        <a:t>2.0</a:t>
                      </a:r>
                      <a:endParaRPr lang="en-US" dirty="0"/>
                    </a:p>
                  </a:txBody>
                  <a:tcPr marL="87923" marR="87923" marT="63500" marB="63500"/>
                </a:tc>
                <a:tc>
                  <a:txBody>
                    <a:bodyPr/>
                    <a:lstStyle/>
                    <a:p>
                      <a:pPr rtl="0" fontAlgn="t">
                        <a:spcBef>
                          <a:spcPts val="0"/>
                        </a:spcBef>
                        <a:spcAft>
                          <a:spcPts val="0"/>
                        </a:spcAft>
                      </a:pPr>
                      <a:r>
                        <a:rPr lang="en-US" dirty="0" smtClean="0"/>
                        <a:t>3.7</a:t>
                      </a:r>
                      <a:endParaRPr lang="en-US" dirty="0"/>
                    </a:p>
                  </a:txBody>
                  <a:tcPr marL="87923" marR="87923" marT="63500" marB="63500"/>
                </a:tc>
                <a:tc>
                  <a:txBody>
                    <a:bodyPr/>
                    <a:lstStyle/>
                    <a:p>
                      <a:pPr rtl="0" fontAlgn="t">
                        <a:spcBef>
                          <a:spcPts val="0"/>
                        </a:spcBef>
                        <a:spcAft>
                          <a:spcPts val="0"/>
                        </a:spcAft>
                      </a:pPr>
                      <a:r>
                        <a:rPr lang="en-US" dirty="0" smtClean="0"/>
                        <a:t>3.3</a:t>
                      </a:r>
                      <a:endParaRPr lang="en-US" dirty="0"/>
                    </a:p>
                  </a:txBody>
                  <a:tcPr marL="87923" marR="87923" marT="63500" marB="63500"/>
                </a:tc>
                <a:extLst>
                  <a:ext uri="{0D108BD9-81ED-4DB2-BD59-A6C34878D82A}">
                    <a16:rowId xmlns:a16="http://schemas.microsoft.com/office/drawing/2014/main" val="2869768578"/>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89735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Content Placeholder 2"/>
          <p:cNvSpPr>
            <a:spLocks noGrp="1"/>
          </p:cNvSpPr>
          <p:nvPr>
            <p:ph idx="4294967295"/>
          </p:nvPr>
        </p:nvSpPr>
        <p:spPr>
          <a:xfrm>
            <a:off x="0" y="1600200"/>
            <a:ext cx="8229600" cy="4525963"/>
          </a:xfrm>
        </p:spPr>
        <p:txBody>
          <a:bodyPr/>
          <a:lstStyle/>
          <a:p>
            <a:r>
              <a:rPr lang="en-US" dirty="0" smtClean="0"/>
              <a:t>“80 </a:t>
            </a:r>
            <a:r>
              <a:rPr lang="en-US" dirty="0"/>
              <a:t>percent of data science is cleaning the data </a:t>
            </a:r>
            <a:r>
              <a:rPr lang="en-US" dirty="0" smtClean="0"/>
              <a:t>and …</a:t>
            </a:r>
            <a:endParaRPr lang="en-US" dirty="0"/>
          </a:p>
        </p:txBody>
      </p:sp>
    </p:spTree>
    <p:extLst>
      <p:ext uri="{BB962C8B-B14F-4D97-AF65-F5344CB8AC3E}">
        <p14:creationId xmlns:p14="http://schemas.microsoft.com/office/powerpoint/2010/main" val="24805554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 better </a:t>
            </a:r>
            <a:r>
              <a:rPr lang="en-US" dirty="0"/>
              <a:t>way to store </a:t>
            </a:r>
            <a:r>
              <a:rPr lang="en-US" dirty="0" smtClean="0"/>
              <a:t>data</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6" name="Content Placeholder 7"/>
          <p:cNvGraphicFramePr>
            <a:graphicFrameLocks/>
          </p:cNvGraphicFramePr>
          <p:nvPr>
            <p:extLst>
              <p:ext uri="{D42A27DB-BD31-4B8C-83A1-F6EECF244321}">
                <p14:modId xmlns:p14="http://schemas.microsoft.com/office/powerpoint/2010/main" val="683739582"/>
              </p:ext>
            </p:extLst>
          </p:nvPr>
        </p:nvGraphicFramePr>
        <p:xfrm>
          <a:off x="2788920" y="1524000"/>
          <a:ext cx="3566160" cy="4414520"/>
        </p:xfrm>
        <a:graphic>
          <a:graphicData uri="http://schemas.openxmlformats.org/drawingml/2006/table">
            <a:tbl>
              <a:tblPr firstRow="1">
                <a:tableStyleId>{69C7853C-536D-4A76-A0AE-DD22124D55A5}</a:tableStyleId>
              </a:tblPr>
              <a:tblGrid>
                <a:gridCol w="1188720">
                  <a:extLst>
                    <a:ext uri="{9D8B030D-6E8A-4147-A177-3AD203B41FA5}">
                      <a16:colId xmlns:a16="http://schemas.microsoft.com/office/drawing/2014/main" val="877914213"/>
                    </a:ext>
                  </a:extLst>
                </a:gridCol>
                <a:gridCol w="1188720">
                  <a:extLst>
                    <a:ext uri="{9D8B030D-6E8A-4147-A177-3AD203B41FA5}">
                      <a16:colId xmlns:a16="http://schemas.microsoft.com/office/drawing/2014/main" val="1366979652"/>
                    </a:ext>
                  </a:extLst>
                </a:gridCol>
                <a:gridCol w="1188720">
                  <a:extLst>
                    <a:ext uri="{9D8B030D-6E8A-4147-A177-3AD203B41FA5}">
                      <a16:colId xmlns:a16="http://schemas.microsoft.com/office/drawing/2014/main" val="3895162932"/>
                    </a:ext>
                  </a:extLst>
                </a:gridCol>
              </a:tblGrid>
              <a:tr h="0">
                <a:tc>
                  <a:txBody>
                    <a:bodyPr/>
                    <a:lstStyle/>
                    <a:p>
                      <a:pPr rtl="0" fontAlgn="t">
                        <a:spcBef>
                          <a:spcPts val="0"/>
                        </a:spcBef>
                        <a:spcAft>
                          <a:spcPts val="0"/>
                        </a:spcAft>
                      </a:pPr>
                      <a:r>
                        <a:rPr lang="en-US" dirty="0"/>
                        <a:t>CWID</a:t>
                      </a:r>
                    </a:p>
                  </a:txBody>
                  <a:tcPr marL="63500" marR="63500" marT="63500" marB="63500"/>
                </a:tc>
                <a:tc>
                  <a:txBody>
                    <a:bodyPr/>
                    <a:lstStyle/>
                    <a:p>
                      <a:pPr rtl="0" fontAlgn="t">
                        <a:spcBef>
                          <a:spcPts val="0"/>
                        </a:spcBef>
                        <a:spcAft>
                          <a:spcPts val="0"/>
                        </a:spcAft>
                      </a:pPr>
                      <a:r>
                        <a:rPr lang="en-US" dirty="0" smtClean="0"/>
                        <a:t>Course</a:t>
                      </a:r>
                      <a:endParaRPr lang="en-US" dirty="0"/>
                    </a:p>
                  </a:txBody>
                  <a:tcPr marL="63500" marR="63500" marT="63500" marB="63500"/>
                </a:tc>
                <a:tc>
                  <a:txBody>
                    <a:bodyPr/>
                    <a:lstStyle/>
                    <a:p>
                      <a:pPr rtl="0" fontAlgn="t">
                        <a:spcBef>
                          <a:spcPts val="0"/>
                        </a:spcBef>
                        <a:spcAft>
                          <a:spcPts val="0"/>
                        </a:spcAft>
                      </a:pPr>
                      <a:r>
                        <a:rPr lang="en-US" dirty="0" smtClean="0"/>
                        <a:t>Grade</a:t>
                      </a:r>
                      <a:endParaRPr lang="en-US" dirty="0"/>
                    </a:p>
                  </a:txBody>
                  <a:tcPr marL="63500" marR="63500" marT="63500" marB="63500"/>
                </a:tc>
                <a:extLst>
                  <a:ext uri="{0D108BD9-81ED-4DB2-BD59-A6C34878D82A}">
                    <a16:rowId xmlns:a16="http://schemas.microsoft.com/office/drawing/2014/main" val="1040680176"/>
                  </a:ext>
                </a:extLst>
              </a:tr>
              <a:tr h="0">
                <a:tc>
                  <a:txBody>
                    <a:bodyPr/>
                    <a:lstStyle/>
                    <a:p>
                      <a:pPr rtl="0" fontAlgn="t">
                        <a:spcBef>
                          <a:spcPts val="0"/>
                        </a:spcBef>
                        <a:spcAft>
                          <a:spcPts val="0"/>
                        </a:spcAft>
                      </a:pPr>
                      <a:r>
                        <a:rPr lang="en-US" dirty="0" smtClean="0"/>
                        <a:t>1234567</a:t>
                      </a:r>
                      <a:endParaRPr lang="en-US" dirty="0"/>
                    </a:p>
                  </a:txBody>
                  <a:tcPr marL="63500" marR="63500" marT="63500" marB="63500"/>
                </a:tc>
                <a:tc>
                  <a:txBody>
                    <a:bodyPr/>
                    <a:lstStyle/>
                    <a:p>
                      <a:pPr rtl="0" fontAlgn="t">
                        <a:spcBef>
                          <a:spcPts val="0"/>
                        </a:spcBef>
                        <a:spcAft>
                          <a:spcPts val="0"/>
                        </a:spcAft>
                      </a:pPr>
                      <a:r>
                        <a:rPr lang="en-US" dirty="0" smtClean="0"/>
                        <a:t>CPSC120</a:t>
                      </a:r>
                      <a:endParaRPr lang="en-US" dirty="0"/>
                    </a:p>
                  </a:txBody>
                  <a:tcPr marL="63500" marR="63500" marT="63500" marB="63500"/>
                </a:tc>
                <a:tc>
                  <a:txBody>
                    <a:bodyPr/>
                    <a:lstStyle/>
                    <a:p>
                      <a:pPr rtl="0" fontAlgn="t">
                        <a:spcBef>
                          <a:spcPts val="0"/>
                        </a:spcBef>
                        <a:spcAft>
                          <a:spcPts val="0"/>
                        </a:spcAft>
                      </a:pPr>
                      <a:r>
                        <a:rPr lang="en-US" dirty="0" smtClean="0"/>
                        <a:t>3.0</a:t>
                      </a:r>
                    </a:p>
                  </a:txBody>
                  <a:tcPr marL="63500" marR="63500" marT="63500" marB="63500"/>
                </a:tc>
                <a:extLst>
                  <a:ext uri="{0D108BD9-81ED-4DB2-BD59-A6C34878D82A}">
                    <a16:rowId xmlns:a16="http://schemas.microsoft.com/office/drawing/2014/main" val="876669611"/>
                  </a:ext>
                </a:extLst>
              </a:tr>
              <a:tr h="0">
                <a:tc>
                  <a:txBody>
                    <a:bodyPr/>
                    <a:lstStyle/>
                    <a:p>
                      <a:r>
                        <a:rPr lang="en-US" dirty="0" smtClean="0"/>
                        <a:t>1234567</a:t>
                      </a:r>
                      <a:endParaRPr lang="en-US" dirty="0"/>
                    </a:p>
                  </a:txBody>
                  <a:tcPr marL="63500" marR="63500" marT="63500" marB="63500"/>
                </a:tc>
                <a:tc>
                  <a:txBody>
                    <a:bodyPr/>
                    <a:lstStyle/>
                    <a:p>
                      <a:pPr rtl="0" fontAlgn="t">
                        <a:spcBef>
                          <a:spcPts val="0"/>
                        </a:spcBef>
                        <a:spcAft>
                          <a:spcPts val="0"/>
                        </a:spcAft>
                      </a:pPr>
                      <a:r>
                        <a:rPr lang="en-US" dirty="0" smtClean="0"/>
                        <a:t>CPSC121</a:t>
                      </a:r>
                      <a:endParaRPr lang="en-US" dirty="0"/>
                    </a:p>
                  </a:txBody>
                  <a:tcPr marL="63500" marR="63500" marT="63500" marB="63500"/>
                </a:tc>
                <a:tc>
                  <a:txBody>
                    <a:bodyPr/>
                    <a:lstStyle/>
                    <a:p>
                      <a:pPr rtl="0" fontAlgn="t">
                        <a:spcBef>
                          <a:spcPts val="0"/>
                        </a:spcBef>
                        <a:spcAft>
                          <a:spcPts val="0"/>
                        </a:spcAft>
                      </a:pPr>
                      <a:r>
                        <a:rPr lang="en-US" dirty="0" smtClean="0"/>
                        <a:t>3.3</a:t>
                      </a:r>
                      <a:endParaRPr lang="en-US" dirty="0"/>
                    </a:p>
                  </a:txBody>
                  <a:tcPr marL="63500" marR="63500" marT="63500" marB="63500"/>
                </a:tc>
                <a:extLst>
                  <a:ext uri="{0D108BD9-81ED-4DB2-BD59-A6C34878D82A}">
                    <a16:rowId xmlns:a16="http://schemas.microsoft.com/office/drawing/2014/main" val="2993923749"/>
                  </a:ext>
                </a:extLst>
              </a:tr>
              <a:tr h="0">
                <a:tc>
                  <a:txBody>
                    <a:bodyPr/>
                    <a:lstStyle/>
                    <a:p>
                      <a:r>
                        <a:rPr lang="en-US" dirty="0" smtClean="0"/>
                        <a:t>1234567</a:t>
                      </a:r>
                      <a:endParaRPr lang="en-US" dirty="0"/>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t>CPSC131</a:t>
                      </a:r>
                    </a:p>
                  </a:txBody>
                  <a:tcPr marL="63500" marR="63500" marT="63500" marB="63500"/>
                </a:tc>
                <a:tc>
                  <a:txBody>
                    <a:bodyPr/>
                    <a:lstStyle/>
                    <a:p>
                      <a:pPr rtl="0" fontAlgn="t">
                        <a:spcBef>
                          <a:spcPts val="0"/>
                        </a:spcBef>
                        <a:spcAft>
                          <a:spcPts val="0"/>
                        </a:spcAft>
                      </a:pPr>
                      <a:r>
                        <a:rPr lang="en-US" dirty="0" smtClean="0"/>
                        <a:t>3.0</a:t>
                      </a:r>
                      <a:endParaRPr lang="en-US" dirty="0"/>
                    </a:p>
                  </a:txBody>
                  <a:tcPr marL="63500" marR="63500" marT="63500" marB="63500"/>
                </a:tc>
                <a:extLst>
                  <a:ext uri="{0D108BD9-81ED-4DB2-BD59-A6C34878D82A}">
                    <a16:rowId xmlns:a16="http://schemas.microsoft.com/office/drawing/2014/main" val="2869768578"/>
                  </a:ext>
                </a:extLst>
              </a:tr>
              <a:tr h="0">
                <a:tc>
                  <a:txBody>
                    <a:bodyPr/>
                    <a:lstStyle/>
                    <a:p>
                      <a:pPr rtl="0" fontAlgn="t">
                        <a:spcBef>
                          <a:spcPts val="0"/>
                        </a:spcBef>
                        <a:spcAft>
                          <a:spcPts val="0"/>
                        </a:spcAft>
                      </a:pPr>
                      <a:r>
                        <a:rPr lang="en-US" dirty="0" smtClean="0"/>
                        <a:t>123456</a:t>
                      </a:r>
                      <a:endParaRPr lang="en-US" dirty="0"/>
                    </a:p>
                  </a:txBody>
                  <a:tcPr marL="63500" marR="63500" marT="63500" marB="63500"/>
                </a:tc>
                <a:tc>
                  <a:txBody>
                    <a:bodyPr/>
                    <a:lstStyle/>
                    <a:p>
                      <a:pPr rtl="0" fontAlgn="t">
                        <a:spcBef>
                          <a:spcPts val="0"/>
                        </a:spcBef>
                        <a:spcAft>
                          <a:spcPts val="0"/>
                        </a:spcAft>
                      </a:pPr>
                      <a:r>
                        <a:rPr lang="en-US" dirty="0" smtClean="0"/>
                        <a:t>MATH338</a:t>
                      </a:r>
                      <a:endParaRPr lang="en-US" dirty="0"/>
                    </a:p>
                  </a:txBody>
                  <a:tcPr marL="63500" marR="63500" marT="63500" marB="63500"/>
                </a:tc>
                <a:tc>
                  <a:txBody>
                    <a:bodyPr/>
                    <a:lstStyle/>
                    <a:p>
                      <a:pPr rtl="0" fontAlgn="t">
                        <a:spcBef>
                          <a:spcPts val="0"/>
                        </a:spcBef>
                        <a:spcAft>
                          <a:spcPts val="0"/>
                        </a:spcAft>
                      </a:pPr>
                      <a:r>
                        <a:rPr lang="en-US" dirty="0" smtClean="0"/>
                        <a:t>3.0</a:t>
                      </a:r>
                      <a:endParaRPr lang="en-US" dirty="0"/>
                    </a:p>
                  </a:txBody>
                  <a:tcPr marL="63500" marR="63500" marT="63500" marB="63500"/>
                </a:tc>
                <a:extLst>
                  <a:ext uri="{0D108BD9-81ED-4DB2-BD59-A6C34878D82A}">
                    <a16:rowId xmlns:a16="http://schemas.microsoft.com/office/drawing/2014/main" val="3179007844"/>
                  </a:ext>
                </a:extLst>
              </a:tr>
              <a:tr h="0">
                <a:tc>
                  <a:txBody>
                    <a:bodyPr/>
                    <a:lstStyle/>
                    <a:p>
                      <a:pPr rtl="0" fontAlgn="t">
                        <a:spcBef>
                          <a:spcPts val="0"/>
                        </a:spcBef>
                        <a:spcAft>
                          <a:spcPts val="0"/>
                        </a:spcAft>
                      </a:pPr>
                      <a:r>
                        <a:rPr lang="en-US" dirty="0" smtClean="0"/>
                        <a:t>2356902</a:t>
                      </a:r>
                      <a:endParaRPr lang="en-US" dirty="0"/>
                    </a:p>
                  </a:txBody>
                  <a:tcPr marL="63500" marR="63500" marT="63500" marB="63500"/>
                </a:tc>
                <a:tc>
                  <a:txBody>
                    <a:bodyPr/>
                    <a:lstStyle/>
                    <a:p>
                      <a:pPr rtl="0" fontAlgn="t">
                        <a:spcBef>
                          <a:spcPts val="0"/>
                        </a:spcBef>
                        <a:spcAft>
                          <a:spcPts val="0"/>
                        </a:spcAft>
                      </a:pPr>
                      <a:r>
                        <a:rPr lang="en-US" dirty="0" smtClean="0"/>
                        <a:t>CPSC120</a:t>
                      </a:r>
                      <a:endParaRPr lang="en-US" dirty="0"/>
                    </a:p>
                  </a:txBody>
                  <a:tcPr marL="63500" marR="63500" marT="63500" marB="63500"/>
                </a:tc>
                <a:tc>
                  <a:txBody>
                    <a:bodyPr/>
                    <a:lstStyle/>
                    <a:p>
                      <a:pPr rtl="0" fontAlgn="t">
                        <a:spcBef>
                          <a:spcPts val="0"/>
                        </a:spcBef>
                        <a:spcAft>
                          <a:spcPts val="0"/>
                        </a:spcAft>
                      </a:pPr>
                      <a:r>
                        <a:rPr lang="en-US" dirty="0" smtClean="0"/>
                        <a:t>4.0</a:t>
                      </a:r>
                      <a:endParaRPr lang="en-US" dirty="0"/>
                    </a:p>
                  </a:txBody>
                  <a:tcPr marL="63500" marR="63500" marT="63500" marB="63500"/>
                </a:tc>
                <a:extLst>
                  <a:ext uri="{0D108BD9-81ED-4DB2-BD59-A6C34878D82A}">
                    <a16:rowId xmlns:a16="http://schemas.microsoft.com/office/drawing/2014/main" val="259666962"/>
                  </a:ext>
                </a:extLst>
              </a:tr>
              <a:tr h="0">
                <a:tc>
                  <a:txBody>
                    <a:bodyPr/>
                    <a:lstStyle/>
                    <a:p>
                      <a:pPr rtl="0" fontAlgn="t">
                        <a:spcBef>
                          <a:spcPts val="0"/>
                        </a:spcBef>
                        <a:spcAft>
                          <a:spcPts val="0"/>
                        </a:spcAft>
                      </a:pPr>
                      <a:r>
                        <a:rPr lang="en-US" dirty="0" smtClean="0"/>
                        <a:t>2356902</a:t>
                      </a:r>
                      <a:endParaRPr lang="en-US" dirty="0"/>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t>CPSC121</a:t>
                      </a:r>
                    </a:p>
                  </a:txBody>
                  <a:tcPr marL="63500" marR="63500" marT="63500" marB="63500"/>
                </a:tc>
                <a:tc>
                  <a:txBody>
                    <a:bodyPr/>
                    <a:lstStyle/>
                    <a:p>
                      <a:pPr rtl="0" fontAlgn="t">
                        <a:spcBef>
                          <a:spcPts val="0"/>
                        </a:spcBef>
                        <a:spcAft>
                          <a:spcPts val="0"/>
                        </a:spcAft>
                      </a:pPr>
                      <a:r>
                        <a:rPr lang="en-US" dirty="0" smtClean="0"/>
                        <a:t>3.0</a:t>
                      </a:r>
                      <a:endParaRPr lang="en-US" dirty="0"/>
                    </a:p>
                  </a:txBody>
                  <a:tcPr marL="63500" marR="63500" marT="63500" marB="63500"/>
                </a:tc>
                <a:extLst>
                  <a:ext uri="{0D108BD9-81ED-4DB2-BD59-A6C34878D82A}">
                    <a16:rowId xmlns:a16="http://schemas.microsoft.com/office/drawing/2014/main" val="3167180522"/>
                  </a:ext>
                </a:extLst>
              </a:tr>
              <a:tr h="0">
                <a:tc>
                  <a:txBody>
                    <a:bodyPr/>
                    <a:lstStyle/>
                    <a:p>
                      <a:pPr rtl="0" fontAlgn="t">
                        <a:spcBef>
                          <a:spcPts val="0"/>
                        </a:spcBef>
                        <a:spcAft>
                          <a:spcPts val="0"/>
                        </a:spcAft>
                      </a:pPr>
                      <a:r>
                        <a:rPr lang="en-US" dirty="0" smtClean="0"/>
                        <a:t>2356902</a:t>
                      </a:r>
                      <a:endParaRPr lang="en-US" dirty="0"/>
                    </a:p>
                  </a:txBody>
                  <a:tcPr marL="63500" marR="63500" marT="63500" marB="63500"/>
                </a:tc>
                <a:tc>
                  <a:txBody>
                    <a:bodyPr/>
                    <a:lstStyle/>
                    <a:p>
                      <a:pPr rtl="0" fontAlgn="t">
                        <a:spcBef>
                          <a:spcPts val="0"/>
                        </a:spcBef>
                        <a:spcAft>
                          <a:spcPts val="0"/>
                        </a:spcAft>
                      </a:pPr>
                      <a:r>
                        <a:rPr lang="en-US" dirty="0" smtClean="0"/>
                        <a:t>CPSC131</a:t>
                      </a:r>
                      <a:endParaRPr lang="en-US" dirty="0"/>
                    </a:p>
                  </a:txBody>
                  <a:tcPr marL="63500" marR="63500" marT="63500" marB="63500"/>
                </a:tc>
                <a:tc>
                  <a:txBody>
                    <a:bodyPr/>
                    <a:lstStyle/>
                    <a:p>
                      <a:pPr rtl="0" fontAlgn="t">
                        <a:spcBef>
                          <a:spcPts val="0"/>
                        </a:spcBef>
                        <a:spcAft>
                          <a:spcPts val="0"/>
                        </a:spcAft>
                      </a:pPr>
                      <a:r>
                        <a:rPr lang="en-US" dirty="0" smtClean="0"/>
                        <a:t>4.0</a:t>
                      </a:r>
                      <a:endParaRPr lang="en-US" dirty="0"/>
                    </a:p>
                  </a:txBody>
                  <a:tcPr marL="63500" marR="63500" marT="63500" marB="63500"/>
                </a:tc>
                <a:extLst>
                  <a:ext uri="{0D108BD9-81ED-4DB2-BD59-A6C34878D82A}">
                    <a16:rowId xmlns:a16="http://schemas.microsoft.com/office/drawing/2014/main" val="4100397243"/>
                  </a:ext>
                </a:extLst>
              </a:tr>
              <a:tr h="0">
                <a:tc>
                  <a:txBody>
                    <a:bodyPr/>
                    <a:lstStyle/>
                    <a:p>
                      <a:pPr rtl="0" fontAlgn="t">
                        <a:spcBef>
                          <a:spcPts val="0"/>
                        </a:spcBef>
                        <a:spcAft>
                          <a:spcPts val="0"/>
                        </a:spcAft>
                      </a:pPr>
                      <a:r>
                        <a:rPr lang="en-US" dirty="0" smtClean="0"/>
                        <a:t>5005667</a:t>
                      </a:r>
                      <a:endParaRPr lang="en-US" dirty="0"/>
                    </a:p>
                  </a:txBody>
                  <a:tcPr marL="63500" marR="63500" marT="63500" marB="63500"/>
                </a:tc>
                <a:tc>
                  <a:txBody>
                    <a:bodyPr/>
                    <a:lstStyle/>
                    <a:p>
                      <a:pPr rtl="0" fontAlgn="t">
                        <a:spcBef>
                          <a:spcPts val="0"/>
                        </a:spcBef>
                        <a:spcAft>
                          <a:spcPts val="0"/>
                        </a:spcAft>
                      </a:pPr>
                      <a:r>
                        <a:rPr lang="en-US" dirty="0" smtClean="0"/>
                        <a:t>CPSC121</a:t>
                      </a:r>
                      <a:endParaRPr lang="en-US" dirty="0"/>
                    </a:p>
                  </a:txBody>
                  <a:tcPr marL="63500" marR="63500" marT="63500" marB="63500"/>
                </a:tc>
                <a:tc>
                  <a:txBody>
                    <a:bodyPr/>
                    <a:lstStyle/>
                    <a:p>
                      <a:pPr rtl="0" fontAlgn="t">
                        <a:spcBef>
                          <a:spcPts val="0"/>
                        </a:spcBef>
                        <a:spcAft>
                          <a:spcPts val="0"/>
                        </a:spcAft>
                      </a:pPr>
                      <a:r>
                        <a:rPr lang="en-US" dirty="0" smtClean="0"/>
                        <a:t>2.0</a:t>
                      </a:r>
                      <a:endParaRPr lang="en-US" dirty="0"/>
                    </a:p>
                  </a:txBody>
                  <a:tcPr marL="63500" marR="63500" marT="63500" marB="63500"/>
                </a:tc>
                <a:extLst>
                  <a:ext uri="{0D108BD9-81ED-4DB2-BD59-A6C34878D82A}">
                    <a16:rowId xmlns:a16="http://schemas.microsoft.com/office/drawing/2014/main" val="3442190399"/>
                  </a:ext>
                </a:extLst>
              </a:tr>
              <a:tr h="0">
                <a:tc>
                  <a:txBody>
                    <a:bodyPr/>
                    <a:lstStyle/>
                    <a:p>
                      <a:pPr rtl="0" fontAlgn="t">
                        <a:spcBef>
                          <a:spcPts val="0"/>
                        </a:spcBef>
                        <a:spcAft>
                          <a:spcPts val="0"/>
                        </a:spcAft>
                      </a:pPr>
                      <a:r>
                        <a:rPr lang="en-US" dirty="0" smtClean="0"/>
                        <a:t>5005667</a:t>
                      </a:r>
                      <a:endParaRPr lang="en-US" dirty="0"/>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dirty="0" smtClean="0"/>
                        <a:t>CPSC131</a:t>
                      </a:r>
                    </a:p>
                  </a:txBody>
                  <a:tcPr marL="63500" marR="63500" marT="63500" marB="63500"/>
                </a:tc>
                <a:tc>
                  <a:txBody>
                    <a:bodyPr/>
                    <a:lstStyle/>
                    <a:p>
                      <a:pPr rtl="0" fontAlgn="t">
                        <a:spcBef>
                          <a:spcPts val="0"/>
                        </a:spcBef>
                        <a:spcAft>
                          <a:spcPts val="0"/>
                        </a:spcAft>
                      </a:pPr>
                      <a:r>
                        <a:rPr lang="en-US" dirty="0" smtClean="0"/>
                        <a:t>3.7</a:t>
                      </a:r>
                      <a:endParaRPr lang="en-US" dirty="0"/>
                    </a:p>
                  </a:txBody>
                  <a:tcPr marL="63500" marR="63500" marT="63500" marB="63500"/>
                </a:tc>
                <a:extLst>
                  <a:ext uri="{0D108BD9-81ED-4DB2-BD59-A6C34878D82A}">
                    <a16:rowId xmlns:a16="http://schemas.microsoft.com/office/drawing/2014/main" val="3668614623"/>
                  </a:ext>
                </a:extLst>
              </a:tr>
              <a:tr h="0">
                <a:tc>
                  <a:txBody>
                    <a:bodyPr/>
                    <a:lstStyle/>
                    <a:p>
                      <a:pPr rtl="0" fontAlgn="t">
                        <a:spcBef>
                          <a:spcPts val="0"/>
                        </a:spcBef>
                        <a:spcAft>
                          <a:spcPts val="0"/>
                        </a:spcAft>
                      </a:pPr>
                      <a:r>
                        <a:rPr lang="en-US" dirty="0" smtClean="0"/>
                        <a:t>5005667</a:t>
                      </a:r>
                      <a:endParaRPr lang="en-US" dirty="0"/>
                    </a:p>
                  </a:txBody>
                  <a:tcPr marL="63500" marR="63500" marT="63500" marB="63500"/>
                </a:tc>
                <a:tc>
                  <a:txBody>
                    <a:bodyPr/>
                    <a:lstStyle/>
                    <a:p>
                      <a:pPr rtl="0" fontAlgn="t">
                        <a:spcBef>
                          <a:spcPts val="0"/>
                        </a:spcBef>
                        <a:spcAft>
                          <a:spcPts val="0"/>
                        </a:spcAft>
                      </a:pPr>
                      <a:r>
                        <a:rPr lang="en-US" dirty="0" smtClean="0"/>
                        <a:t>MATH338</a:t>
                      </a:r>
                      <a:endParaRPr lang="en-US" dirty="0"/>
                    </a:p>
                  </a:txBody>
                  <a:tcPr marL="63500" marR="63500" marT="63500" marB="63500"/>
                </a:tc>
                <a:tc>
                  <a:txBody>
                    <a:bodyPr/>
                    <a:lstStyle/>
                    <a:p>
                      <a:pPr rtl="0" fontAlgn="t">
                        <a:spcBef>
                          <a:spcPts val="0"/>
                        </a:spcBef>
                        <a:spcAft>
                          <a:spcPts val="0"/>
                        </a:spcAft>
                      </a:pPr>
                      <a:r>
                        <a:rPr lang="en-US" dirty="0" smtClean="0"/>
                        <a:t>3.3</a:t>
                      </a:r>
                      <a:endParaRPr lang="en-US" dirty="0"/>
                    </a:p>
                  </a:txBody>
                  <a:tcPr marL="63500" marR="63500" marT="63500" marB="63500"/>
                </a:tc>
                <a:extLst>
                  <a:ext uri="{0D108BD9-81ED-4DB2-BD59-A6C34878D82A}">
                    <a16:rowId xmlns:a16="http://schemas.microsoft.com/office/drawing/2014/main" val="1219595930"/>
                  </a:ext>
                </a:extLst>
              </a:tr>
            </a:tbl>
          </a:graphicData>
        </a:graphic>
      </p:graphicFrame>
    </p:spTree>
    <p:extLst>
      <p:ext uri="{BB962C8B-B14F-4D97-AF65-F5344CB8AC3E}">
        <p14:creationId xmlns:p14="http://schemas.microsoft.com/office/powerpoint/2010/main" val="371363143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pic>
        <p:nvPicPr>
          <p:cNvPr id="3" name="Picture 2" descr="Most important skill of all:&#10;LEARN HOW TO LEARN" title="Needed skills for next generatio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92163"/>
            <a:ext cx="9144000" cy="6273674"/>
          </a:xfrm>
          <a:prstGeom prst="rect">
            <a:avLst/>
          </a:prstGeom>
        </p:spPr>
      </p:pic>
    </p:spTree>
    <p:extLst>
      <p:ext uri="{BB962C8B-B14F-4D97-AF65-F5344CB8AC3E}">
        <p14:creationId xmlns:p14="http://schemas.microsoft.com/office/powerpoint/2010/main" val="35135129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recent changes in </a:t>
            </a:r>
            <a:r>
              <a:rPr lang="en-US" dirty="0" err="1" smtClean="0"/>
              <a:t>tidyverse</a:t>
            </a:r>
            <a:endParaRPr lang="en-US" dirty="0"/>
          </a:p>
        </p:txBody>
      </p:sp>
      <p:sp>
        <p:nvSpPr>
          <p:cNvPr id="3" name="Content Placeholder 2"/>
          <p:cNvSpPr>
            <a:spLocks noGrp="1"/>
          </p:cNvSpPr>
          <p:nvPr>
            <p:ph idx="1"/>
          </p:nvPr>
        </p:nvSpPr>
        <p:spPr/>
        <p:txBody>
          <a:bodyPr/>
          <a:lstStyle/>
          <a:p>
            <a:r>
              <a:rPr lang="en-US" dirty="0" smtClean="0"/>
              <a:t>gather(), spread() replaced by</a:t>
            </a:r>
          </a:p>
          <a:p>
            <a:r>
              <a:rPr lang="en-US" dirty="0" err="1" smtClean="0"/>
              <a:t>pivot_longer</a:t>
            </a:r>
            <a:r>
              <a:rPr lang="en-US" dirty="0" smtClean="0"/>
              <a:t>(), </a:t>
            </a:r>
            <a:r>
              <a:rPr lang="en-US" dirty="0" err="1" smtClean="0"/>
              <a:t>pivot_wider</a:t>
            </a:r>
            <a:r>
              <a:rPr lang="en-US" dirty="0" smtClean="0"/>
              <a:t>()</a:t>
            </a:r>
          </a:p>
          <a:p>
            <a:r>
              <a:rPr lang="en-US" dirty="0" smtClean="0">
                <a:hlinkClick r:id="rId2"/>
              </a:rPr>
              <a:t>Pivoting</a:t>
            </a: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5154687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072203"/>
            <a:ext cx="8545830" cy="580915"/>
          </a:xfrm>
        </p:spPr>
        <p:txBody>
          <a:bodyPr>
            <a:normAutofit fontScale="90000"/>
          </a:bodyPr>
          <a:lstStyle/>
          <a:p>
            <a:r>
              <a:rPr lang="en-US" dirty="0" smtClean="0"/>
              <a:t>Mess #1: Column headers are values, not </a:t>
            </a:r>
            <a:r>
              <a:rPr lang="en-US" dirty="0"/>
              <a:t>variable </a:t>
            </a:r>
            <a:r>
              <a:rPr lang="en-US" dirty="0" smtClean="0"/>
              <a:t>names</a:t>
            </a:r>
            <a:endParaRPr lang="en-US" dirty="0"/>
          </a:p>
        </p:txBody>
      </p:sp>
      <p:pic>
        <p:nvPicPr>
          <p:cNvPr id="4" name="Picture 3" descr="Table with 7 columns.&#10;The first column lists religions.&#10;Other column names are income ranges such as $10k, $10-20k, etc." title="Example of messy/non-tidy data"/>
          <p:cNvPicPr>
            <a:picLocks noChangeAspect="1"/>
          </p:cNvPicPr>
          <p:nvPr/>
        </p:nvPicPr>
        <p:blipFill>
          <a:blip r:embed="rId2"/>
          <a:stretch>
            <a:fillRect/>
          </a:stretch>
        </p:blipFill>
        <p:spPr>
          <a:xfrm>
            <a:off x="295275" y="2543175"/>
            <a:ext cx="5489615" cy="2061827"/>
          </a:xfrm>
          <a:prstGeom prst="rect">
            <a:avLst/>
          </a:prstGeom>
        </p:spPr>
      </p:pic>
      <p:pic>
        <p:nvPicPr>
          <p:cNvPr id="5" name="Picture 4" descr="Table with 3 columns.&#10;The first column lists religions.&#10;The second column name is income. Its values are the names of columns from the non-tidy table.&#10;The third column name is freq. Its values are the values from the columns from the non-tidy table.&#10;" title="Example of tidy data"/>
          <p:cNvPicPr>
            <a:picLocks noChangeAspect="1"/>
          </p:cNvPicPr>
          <p:nvPr/>
        </p:nvPicPr>
        <p:blipFill>
          <a:blip r:embed="rId3"/>
          <a:stretch>
            <a:fillRect/>
          </a:stretch>
        </p:blipFill>
        <p:spPr>
          <a:xfrm>
            <a:off x="6153150" y="2550344"/>
            <a:ext cx="2522808" cy="2054658"/>
          </a:xfrm>
          <a:prstGeom prst="rect">
            <a:avLst/>
          </a:prstGeom>
        </p:spPr>
      </p:pic>
      <p:sp>
        <p:nvSpPr>
          <p:cNvPr id="6" name="TextBox 5"/>
          <p:cNvSpPr txBox="1"/>
          <p:nvPr/>
        </p:nvSpPr>
        <p:spPr>
          <a:xfrm>
            <a:off x="295274" y="2266176"/>
            <a:ext cx="787395"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6153151" y="2266176"/>
            <a:ext cx="612540" cy="369332"/>
          </a:xfrm>
          <a:prstGeom prst="rect">
            <a:avLst/>
          </a:prstGeom>
          <a:noFill/>
        </p:spPr>
        <p:txBody>
          <a:bodyPr wrap="none" rtlCol="0">
            <a:spAutoFit/>
          </a:bodyPr>
          <a:lstStyle/>
          <a:p>
            <a:r>
              <a:rPr lang="en-US" dirty="0" smtClean="0"/>
              <a:t>Tidy</a:t>
            </a:r>
            <a:endParaRPr lang="en-US" dirty="0"/>
          </a:p>
        </p:txBody>
      </p:sp>
    </p:spTree>
    <p:extLst>
      <p:ext uri="{BB962C8B-B14F-4D97-AF65-F5344CB8AC3E}">
        <p14:creationId xmlns:p14="http://schemas.microsoft.com/office/powerpoint/2010/main" val="1469927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45" y="1072203"/>
            <a:ext cx="8545830" cy="580915"/>
          </a:xfrm>
        </p:spPr>
        <p:txBody>
          <a:bodyPr>
            <a:normAutofit fontScale="90000"/>
          </a:bodyPr>
          <a:lstStyle/>
          <a:p>
            <a:r>
              <a:rPr lang="en-US" dirty="0" smtClean="0"/>
              <a:t>Mess #1: Column headers are values, not variable names</a:t>
            </a:r>
            <a:endParaRPr lang="en-US" dirty="0"/>
          </a:p>
        </p:txBody>
      </p:sp>
      <p:sp>
        <p:nvSpPr>
          <p:cNvPr id="6" name="TextBox 5"/>
          <p:cNvSpPr txBox="1"/>
          <p:nvPr/>
        </p:nvSpPr>
        <p:spPr>
          <a:xfrm>
            <a:off x="295274" y="2266176"/>
            <a:ext cx="787395"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6153151" y="2266176"/>
            <a:ext cx="836960" cy="369332"/>
          </a:xfrm>
          <a:prstGeom prst="rect">
            <a:avLst/>
          </a:prstGeom>
          <a:noFill/>
        </p:spPr>
        <p:txBody>
          <a:bodyPr wrap="none" rtlCol="0">
            <a:spAutoFit/>
          </a:bodyPr>
          <a:lstStyle/>
          <a:p>
            <a:r>
              <a:rPr lang="en-US" dirty="0" smtClean="0"/>
              <a:t>Tidy: ?</a:t>
            </a:r>
            <a:endParaRPr lang="en-US" dirty="0"/>
          </a:p>
        </p:txBody>
      </p:sp>
      <p:sp>
        <p:nvSpPr>
          <p:cNvPr id="3" name="TextBox 2"/>
          <p:cNvSpPr txBox="1"/>
          <p:nvPr/>
        </p:nvSpPr>
        <p:spPr>
          <a:xfrm>
            <a:off x="685800" y="2971800"/>
            <a:ext cx="3962400" cy="1754326"/>
          </a:xfrm>
          <a:prstGeom prst="rect">
            <a:avLst/>
          </a:prstGeom>
          <a:noFill/>
        </p:spPr>
        <p:txBody>
          <a:bodyPr wrap="square" rtlCol="0">
            <a:spAutoFit/>
          </a:bodyPr>
          <a:lstStyle/>
          <a:p>
            <a:r>
              <a:rPr lang="en-US" dirty="0"/>
              <a:t>#&gt; # A </a:t>
            </a:r>
            <a:r>
              <a:rPr lang="en-US" dirty="0" err="1"/>
              <a:t>tibble</a:t>
            </a:r>
            <a:r>
              <a:rPr lang="en-US" dirty="0"/>
              <a:t>: 3 x 3</a:t>
            </a:r>
          </a:p>
          <a:p>
            <a:r>
              <a:rPr lang="en-US" dirty="0"/>
              <a:t>#&gt;   country     `1999` `2000`</a:t>
            </a:r>
          </a:p>
          <a:p>
            <a:r>
              <a:rPr lang="en-US" dirty="0"/>
              <a:t>#&gt; * &lt;</a:t>
            </a:r>
            <a:r>
              <a:rPr lang="en-US" dirty="0" err="1"/>
              <a:t>chr</a:t>
            </a:r>
            <a:r>
              <a:rPr lang="en-US" dirty="0"/>
              <a:t>&gt;        &lt;</a:t>
            </a:r>
            <a:r>
              <a:rPr lang="en-US" dirty="0" err="1"/>
              <a:t>int</a:t>
            </a:r>
            <a:r>
              <a:rPr lang="en-US" dirty="0"/>
              <a:t>&gt;  &lt;</a:t>
            </a:r>
            <a:r>
              <a:rPr lang="en-US" dirty="0" err="1"/>
              <a:t>int</a:t>
            </a:r>
            <a:r>
              <a:rPr lang="en-US" dirty="0"/>
              <a:t>&gt;</a:t>
            </a:r>
          </a:p>
          <a:p>
            <a:r>
              <a:rPr lang="en-US" dirty="0"/>
              <a:t>#&gt; 1 Afghanistan    745   2666</a:t>
            </a:r>
          </a:p>
          <a:p>
            <a:r>
              <a:rPr lang="en-US" dirty="0"/>
              <a:t>#&gt; 2 Brazil       37737  80488</a:t>
            </a:r>
          </a:p>
          <a:p>
            <a:r>
              <a:rPr lang="en-US" dirty="0"/>
              <a:t>#&gt; 3 China       212258 213766</a:t>
            </a:r>
          </a:p>
        </p:txBody>
      </p:sp>
    </p:spTree>
    <p:extLst>
      <p:ext uri="{BB962C8B-B14F-4D97-AF65-F5344CB8AC3E}">
        <p14:creationId xmlns:p14="http://schemas.microsoft.com/office/powerpoint/2010/main" val="20312421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tidying verbs: </a:t>
            </a:r>
            <a:r>
              <a:rPr lang="en-US" dirty="0" err="1" smtClean="0"/>
              <a:t>pivot_longer</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u="sng" dirty="0" err="1" smtClean="0"/>
              <a:t>pivot_longer</a:t>
            </a:r>
            <a:r>
              <a:rPr lang="en-US" u="sng" dirty="0" smtClean="0"/>
              <a:t>()</a:t>
            </a:r>
            <a:r>
              <a:rPr lang="en-US" dirty="0" smtClean="0"/>
              <a:t>: </a:t>
            </a:r>
          </a:p>
          <a:p>
            <a:pPr lvl="1"/>
            <a:r>
              <a:rPr lang="en-US" dirty="0" smtClean="0"/>
              <a:t>Increases the number of rows and decreases the number of columns</a:t>
            </a:r>
          </a:p>
          <a:p>
            <a:pPr lvl="1"/>
            <a:r>
              <a:rPr lang="en-US" dirty="0" smtClean="0"/>
              <a:t>“Lengthens” data</a:t>
            </a:r>
          </a:p>
          <a:p>
            <a:r>
              <a:rPr lang="en-US" dirty="0" smtClean="0"/>
              <a:t>Parameters to </a:t>
            </a:r>
            <a:r>
              <a:rPr lang="en-US" dirty="0" err="1" smtClean="0"/>
              <a:t>pivot_longer</a:t>
            </a:r>
            <a:r>
              <a:rPr lang="en-US" dirty="0" smtClean="0"/>
              <a:t>():</a:t>
            </a:r>
          </a:p>
          <a:p>
            <a:pPr lvl="1"/>
            <a:r>
              <a:rPr lang="en-US" dirty="0" smtClean="0"/>
              <a:t>cols: The names </a:t>
            </a:r>
            <a:r>
              <a:rPr lang="en-US" dirty="0"/>
              <a:t>of </a:t>
            </a:r>
            <a:r>
              <a:rPr lang="en-US" dirty="0" smtClean="0"/>
              <a:t>columns to “pivot” into longer format</a:t>
            </a:r>
          </a:p>
          <a:p>
            <a:pPr lvl="2"/>
            <a:r>
              <a:rPr lang="en-US" dirty="0" smtClean="0"/>
              <a:t>“</a:t>
            </a:r>
            <a:r>
              <a:rPr lang="en-US" dirty="0" smtClean="0">
                <a:solidFill>
                  <a:srgbClr val="FF0000"/>
                </a:solidFill>
              </a:rPr>
              <a:t>old</a:t>
            </a:r>
            <a:r>
              <a:rPr lang="en-US" dirty="0" smtClean="0"/>
              <a:t>” columns</a:t>
            </a:r>
          </a:p>
          <a:p>
            <a:pPr lvl="1"/>
            <a:r>
              <a:rPr lang="en-US" dirty="0" err="1" smtClean="0"/>
              <a:t>names_to</a:t>
            </a:r>
            <a:r>
              <a:rPr lang="en-US" dirty="0" smtClean="0"/>
              <a:t>: Name </a:t>
            </a:r>
            <a:r>
              <a:rPr lang="en-US" dirty="0"/>
              <a:t>of the </a:t>
            </a:r>
            <a:r>
              <a:rPr lang="en-US" dirty="0" smtClean="0">
                <a:solidFill>
                  <a:srgbClr val="FF0000"/>
                </a:solidFill>
              </a:rPr>
              <a:t>new</a:t>
            </a:r>
            <a:r>
              <a:rPr lang="en-US" dirty="0" smtClean="0"/>
              <a:t> column to create from the </a:t>
            </a:r>
            <a:r>
              <a:rPr lang="en-US" dirty="0" smtClean="0">
                <a:solidFill>
                  <a:srgbClr val="FF0000"/>
                </a:solidFill>
              </a:rPr>
              <a:t>names</a:t>
            </a:r>
            <a:r>
              <a:rPr lang="en-US" dirty="0" smtClean="0"/>
              <a:t> of the old columns</a:t>
            </a:r>
            <a:endParaRPr lang="en-US" dirty="0"/>
          </a:p>
          <a:p>
            <a:pPr lvl="1"/>
            <a:r>
              <a:rPr lang="en-US" dirty="0" err="1"/>
              <a:t>v</a:t>
            </a:r>
            <a:r>
              <a:rPr lang="en-US" dirty="0" err="1" smtClean="0"/>
              <a:t>alues_to</a:t>
            </a:r>
            <a:r>
              <a:rPr lang="en-US" dirty="0"/>
              <a:t>: Name of the </a:t>
            </a:r>
            <a:r>
              <a:rPr lang="en-US" dirty="0">
                <a:solidFill>
                  <a:srgbClr val="FF0000"/>
                </a:solidFill>
              </a:rPr>
              <a:t>new</a:t>
            </a:r>
            <a:r>
              <a:rPr lang="en-US" dirty="0"/>
              <a:t> column to </a:t>
            </a:r>
            <a:r>
              <a:rPr lang="en-US" dirty="0" smtClean="0"/>
              <a:t>create from the </a:t>
            </a:r>
            <a:r>
              <a:rPr lang="en-US" dirty="0" smtClean="0">
                <a:solidFill>
                  <a:srgbClr val="FF0000"/>
                </a:solidFill>
              </a:rPr>
              <a:t>values</a:t>
            </a:r>
            <a:r>
              <a:rPr lang="en-US" dirty="0" smtClean="0"/>
              <a:t> of the old columns</a:t>
            </a:r>
            <a:endParaRPr lang="en-US" u="sng" dirty="0"/>
          </a:p>
        </p:txBody>
      </p:sp>
    </p:spTree>
    <p:extLst>
      <p:ext uri="{BB962C8B-B14F-4D97-AF65-F5344CB8AC3E}">
        <p14:creationId xmlns:p14="http://schemas.microsoft.com/office/powerpoint/2010/main" val="4024999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45" y="1072203"/>
            <a:ext cx="8545830" cy="580915"/>
          </a:xfrm>
        </p:spPr>
        <p:txBody>
          <a:bodyPr>
            <a:normAutofit fontScale="90000"/>
          </a:bodyPr>
          <a:lstStyle/>
          <a:p>
            <a:r>
              <a:rPr lang="en-US" dirty="0" smtClean="0"/>
              <a:t>Mess #1: Column headers are values, not variable names</a:t>
            </a:r>
            <a:endParaRPr lang="en-US" dirty="0"/>
          </a:p>
        </p:txBody>
      </p:sp>
      <p:pic>
        <p:nvPicPr>
          <p:cNvPr id="4" name="Picture 3" descr="Table with 7 columns.&#10;The first column lists religions.&#10;Other column names are income ranges such as $10k, $10-20k, etc." title="Example of messy/non-tidy data"/>
          <p:cNvPicPr>
            <a:picLocks noChangeAspect="1"/>
          </p:cNvPicPr>
          <p:nvPr/>
        </p:nvPicPr>
        <p:blipFill>
          <a:blip r:embed="rId2"/>
          <a:stretch>
            <a:fillRect/>
          </a:stretch>
        </p:blipFill>
        <p:spPr>
          <a:xfrm>
            <a:off x="295275" y="2543175"/>
            <a:ext cx="5489615" cy="2061827"/>
          </a:xfrm>
          <a:prstGeom prst="rect">
            <a:avLst/>
          </a:prstGeom>
        </p:spPr>
      </p:pic>
      <p:pic>
        <p:nvPicPr>
          <p:cNvPr id="5" name="Picture 4" descr="Table with 3 columns.&#10;The first column lists religions.&#10;The second column name is income. Its values are the names of columns from the non-tidy table.&#10;The third column name is freq. Its values are the values from the columns from the non-tidy table.&#10;" title="Example of tidy data"/>
          <p:cNvPicPr>
            <a:picLocks noChangeAspect="1"/>
          </p:cNvPicPr>
          <p:nvPr/>
        </p:nvPicPr>
        <p:blipFill>
          <a:blip r:embed="rId3"/>
          <a:stretch>
            <a:fillRect/>
          </a:stretch>
        </p:blipFill>
        <p:spPr>
          <a:xfrm>
            <a:off x="6153150" y="2550344"/>
            <a:ext cx="2522808" cy="2054658"/>
          </a:xfrm>
          <a:prstGeom prst="rect">
            <a:avLst/>
          </a:prstGeom>
        </p:spPr>
      </p:pic>
      <p:sp>
        <p:nvSpPr>
          <p:cNvPr id="6" name="TextBox 5"/>
          <p:cNvSpPr txBox="1"/>
          <p:nvPr/>
        </p:nvSpPr>
        <p:spPr>
          <a:xfrm>
            <a:off x="295274" y="2266176"/>
            <a:ext cx="787395"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6153151" y="2266176"/>
            <a:ext cx="612540" cy="369332"/>
          </a:xfrm>
          <a:prstGeom prst="rect">
            <a:avLst/>
          </a:prstGeom>
          <a:noFill/>
        </p:spPr>
        <p:txBody>
          <a:bodyPr wrap="none" rtlCol="0">
            <a:spAutoFit/>
          </a:bodyPr>
          <a:lstStyle/>
          <a:p>
            <a:r>
              <a:rPr lang="en-US" dirty="0" smtClean="0"/>
              <a:t>Tidy</a:t>
            </a:r>
            <a:endParaRPr lang="en-US" dirty="0"/>
          </a:p>
        </p:txBody>
      </p:sp>
      <p:sp>
        <p:nvSpPr>
          <p:cNvPr id="3" name="TextBox 2"/>
          <p:cNvSpPr txBox="1"/>
          <p:nvPr/>
        </p:nvSpPr>
        <p:spPr>
          <a:xfrm>
            <a:off x="152400" y="5105400"/>
            <a:ext cx="8991600" cy="646331"/>
          </a:xfrm>
          <a:prstGeom prst="rect">
            <a:avLst/>
          </a:prstGeom>
          <a:noFill/>
        </p:spPr>
        <p:txBody>
          <a:bodyPr wrap="square" rtlCol="0">
            <a:spAutoFit/>
          </a:bodyPr>
          <a:lstStyle/>
          <a:p>
            <a:r>
              <a:rPr lang="en-US" dirty="0" err="1" smtClean="0">
                <a:latin typeface="Consolas" panose="020B0609020204030204" pitchFamily="49" charset="0"/>
                <a:cs typeface="Courier New" panose="02070309020205020404" pitchFamily="49" charset="0"/>
              </a:rPr>
              <a:t>relig_income</a:t>
            </a:r>
            <a:r>
              <a:rPr lang="en-US" dirty="0" smtClean="0">
                <a:latin typeface="Consolas" panose="020B0609020204030204" pitchFamily="49" charset="0"/>
                <a:cs typeface="Courier New" panose="02070309020205020404" pitchFamily="49" charset="0"/>
              </a:rPr>
              <a:t> %&gt;% </a:t>
            </a:r>
          </a:p>
          <a:p>
            <a:r>
              <a:rPr lang="en-US" dirty="0" err="1" smtClean="0">
                <a:solidFill>
                  <a:srgbClr val="FF0000"/>
                </a:solidFill>
                <a:latin typeface="Consolas" panose="020B0609020204030204" pitchFamily="49" charset="0"/>
                <a:cs typeface="Courier New" panose="02070309020205020404" pitchFamily="49" charset="0"/>
              </a:rPr>
              <a:t>pivot_longer</a:t>
            </a:r>
            <a:r>
              <a:rPr lang="en-US" dirty="0">
                <a:solidFill>
                  <a:srgbClr val="FF0000"/>
                </a:solidFill>
                <a:latin typeface="Consolas" panose="020B0609020204030204" pitchFamily="49" charset="0"/>
                <a:cs typeface="Courier New" panose="02070309020205020404" pitchFamily="49" charset="0"/>
              </a:rPr>
              <a:t>(-religion, </a:t>
            </a:r>
            <a:r>
              <a:rPr lang="en-US" dirty="0" err="1" smtClean="0">
                <a:solidFill>
                  <a:srgbClr val="FF0000"/>
                </a:solidFill>
                <a:latin typeface="Consolas" panose="020B0609020204030204" pitchFamily="49" charset="0"/>
                <a:cs typeface="Courier New" panose="02070309020205020404" pitchFamily="49" charset="0"/>
              </a:rPr>
              <a:t>names_to</a:t>
            </a:r>
            <a:r>
              <a:rPr lang="en-US" dirty="0" smtClean="0">
                <a:solidFill>
                  <a:srgbClr val="FF0000"/>
                </a:solidFill>
                <a:latin typeface="Consolas" panose="020B0609020204030204" pitchFamily="49" charset="0"/>
                <a:cs typeface="Courier New" panose="02070309020205020404" pitchFamily="49" charset="0"/>
              </a:rPr>
              <a:t>= </a:t>
            </a:r>
            <a:r>
              <a:rPr lang="en-US" dirty="0">
                <a:solidFill>
                  <a:srgbClr val="FF0000"/>
                </a:solidFill>
                <a:latin typeface="Consolas" panose="020B0609020204030204" pitchFamily="49" charset="0"/>
                <a:cs typeface="Courier New" panose="02070309020205020404" pitchFamily="49" charset="0"/>
              </a:rPr>
              <a:t>"income", </a:t>
            </a:r>
            <a:r>
              <a:rPr lang="en-US" dirty="0" err="1" smtClean="0">
                <a:solidFill>
                  <a:srgbClr val="FF0000"/>
                </a:solidFill>
                <a:latin typeface="Consolas" panose="020B0609020204030204" pitchFamily="49" charset="0"/>
                <a:cs typeface="Courier New" panose="02070309020205020404" pitchFamily="49" charset="0"/>
              </a:rPr>
              <a:t>values_to</a:t>
            </a:r>
            <a:r>
              <a:rPr lang="en-US" dirty="0" smtClean="0">
                <a:solidFill>
                  <a:srgbClr val="FF0000"/>
                </a:solidFill>
                <a:latin typeface="Consolas" panose="020B0609020204030204" pitchFamily="49" charset="0"/>
                <a:cs typeface="Courier New" panose="02070309020205020404" pitchFamily="49" charset="0"/>
              </a:rPr>
              <a:t>= "</a:t>
            </a:r>
            <a:r>
              <a:rPr lang="en-US" dirty="0" err="1" smtClean="0">
                <a:solidFill>
                  <a:srgbClr val="FF0000"/>
                </a:solidFill>
                <a:latin typeface="Consolas" panose="020B0609020204030204" pitchFamily="49" charset="0"/>
                <a:cs typeface="Courier New" panose="02070309020205020404" pitchFamily="49" charset="0"/>
              </a:rPr>
              <a:t>freq</a:t>
            </a:r>
            <a:r>
              <a:rPr lang="en-US" dirty="0" smtClean="0">
                <a:solidFill>
                  <a:srgbClr val="FF0000"/>
                </a:solidFill>
                <a:latin typeface="Consolas" panose="020B0609020204030204" pitchFamily="49" charset="0"/>
                <a:cs typeface="Courier New" panose="02070309020205020404" pitchFamily="49" charset="0"/>
              </a:rPr>
              <a:t>")</a:t>
            </a:r>
            <a:endParaRPr lang="en-US" dirty="0">
              <a:solidFill>
                <a:srgbClr val="FF0000"/>
              </a:solidFill>
              <a:latin typeface="Consolas" panose="020B0609020204030204" pitchFamily="49" charset="0"/>
              <a:cs typeface="Courier New" panose="02070309020205020404" pitchFamily="49" charset="0"/>
            </a:endParaRPr>
          </a:p>
        </p:txBody>
      </p:sp>
      <p:sp>
        <p:nvSpPr>
          <p:cNvPr id="8" name="Right Arrow 7"/>
          <p:cNvSpPr/>
          <p:nvPr/>
        </p:nvSpPr>
        <p:spPr>
          <a:xfrm>
            <a:off x="5771395" y="3282936"/>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5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45" y="1072203"/>
            <a:ext cx="8545830" cy="580915"/>
          </a:xfrm>
        </p:spPr>
        <p:txBody>
          <a:bodyPr>
            <a:normAutofit fontScale="90000"/>
          </a:bodyPr>
          <a:lstStyle/>
          <a:p>
            <a:r>
              <a:rPr lang="en-US" dirty="0" smtClean="0"/>
              <a:t>Mess #1: Column headers are values, not variable names</a:t>
            </a:r>
            <a:endParaRPr lang="en-US" dirty="0"/>
          </a:p>
        </p:txBody>
      </p:sp>
      <p:sp>
        <p:nvSpPr>
          <p:cNvPr id="6" name="TextBox 5"/>
          <p:cNvSpPr txBox="1"/>
          <p:nvPr/>
        </p:nvSpPr>
        <p:spPr>
          <a:xfrm>
            <a:off x="457200" y="2057400"/>
            <a:ext cx="1885453" cy="369332"/>
          </a:xfrm>
          <a:prstGeom prst="rect">
            <a:avLst/>
          </a:prstGeom>
          <a:noFill/>
        </p:spPr>
        <p:txBody>
          <a:bodyPr wrap="none" rtlCol="0">
            <a:spAutoFit/>
          </a:bodyPr>
          <a:lstStyle/>
          <a:p>
            <a:r>
              <a:rPr lang="en-US" dirty="0" smtClean="0"/>
              <a:t>Messy (</a:t>
            </a:r>
            <a:r>
              <a:rPr lang="en-US" dirty="0" smtClean="0">
                <a:latin typeface="Consolas" panose="020B0609020204030204" pitchFamily="49" charset="0"/>
              </a:rPr>
              <a:t>table4a</a:t>
            </a:r>
            <a:r>
              <a:rPr lang="en-US" dirty="0" smtClean="0"/>
              <a:t>)</a:t>
            </a:r>
            <a:endParaRPr lang="en-US" dirty="0"/>
          </a:p>
        </p:txBody>
      </p:sp>
      <p:sp>
        <p:nvSpPr>
          <p:cNvPr id="7" name="TextBox 6"/>
          <p:cNvSpPr txBox="1"/>
          <p:nvPr/>
        </p:nvSpPr>
        <p:spPr>
          <a:xfrm>
            <a:off x="6315077" y="2057400"/>
            <a:ext cx="734368" cy="369332"/>
          </a:xfrm>
          <a:prstGeom prst="rect">
            <a:avLst/>
          </a:prstGeom>
          <a:noFill/>
        </p:spPr>
        <p:txBody>
          <a:bodyPr wrap="none" rtlCol="0">
            <a:spAutoFit/>
          </a:bodyPr>
          <a:lstStyle/>
          <a:p>
            <a:r>
              <a:rPr lang="en-US" dirty="0" smtClean="0"/>
              <a:t>Tidy: </a:t>
            </a:r>
            <a:endParaRPr lang="en-US" dirty="0"/>
          </a:p>
        </p:txBody>
      </p:sp>
      <p:sp>
        <p:nvSpPr>
          <p:cNvPr id="3" name="TextBox 2"/>
          <p:cNvSpPr txBox="1"/>
          <p:nvPr/>
        </p:nvSpPr>
        <p:spPr>
          <a:xfrm>
            <a:off x="383147" y="2426732"/>
            <a:ext cx="3962400" cy="1569660"/>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#&gt; # A </a:t>
            </a:r>
            <a:r>
              <a:rPr lang="en-US" sz="1600" dirty="0" err="1">
                <a:latin typeface="Courier New" panose="02070309020205020404" pitchFamily="49" charset="0"/>
                <a:cs typeface="Courier New" panose="02070309020205020404" pitchFamily="49" charset="0"/>
              </a:rPr>
              <a:t>tibble</a:t>
            </a:r>
            <a:r>
              <a:rPr lang="en-US" sz="1600" dirty="0">
                <a:latin typeface="Courier New" panose="02070309020205020404" pitchFamily="49" charset="0"/>
                <a:cs typeface="Courier New" panose="02070309020205020404" pitchFamily="49" charset="0"/>
              </a:rPr>
              <a:t>: 3 x 3</a:t>
            </a:r>
          </a:p>
          <a:p>
            <a:r>
              <a:rPr lang="en-US" sz="1600" dirty="0">
                <a:latin typeface="Courier New" panose="02070309020205020404" pitchFamily="49" charset="0"/>
                <a:cs typeface="Courier New" panose="02070309020205020404" pitchFamily="49" charset="0"/>
              </a:rPr>
              <a:t>#&gt;   country     `1999` `2000`</a:t>
            </a:r>
          </a:p>
          <a:p>
            <a:r>
              <a:rPr lang="en-US" sz="1600" dirty="0">
                <a:latin typeface="Courier New" panose="02070309020205020404" pitchFamily="49" charset="0"/>
                <a:cs typeface="Courier New" panose="02070309020205020404" pitchFamily="49" charset="0"/>
              </a:rPr>
              <a:t>#&gt; * &lt;</a:t>
            </a:r>
            <a:r>
              <a:rPr lang="en-US" sz="1600" dirty="0" err="1">
                <a:latin typeface="Courier New" panose="02070309020205020404" pitchFamily="49" charset="0"/>
                <a:cs typeface="Courier New" panose="02070309020205020404" pitchFamily="49" charset="0"/>
              </a:rPr>
              <a:t>chr</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&gt;</a:t>
            </a:r>
          </a:p>
          <a:p>
            <a:r>
              <a:rPr lang="en-US" sz="1600" dirty="0">
                <a:latin typeface="Courier New" panose="02070309020205020404" pitchFamily="49" charset="0"/>
                <a:cs typeface="Courier New" panose="02070309020205020404" pitchFamily="49" charset="0"/>
              </a:rPr>
              <a:t>#&gt; 1 Afghanistan    745   2666</a:t>
            </a:r>
          </a:p>
          <a:p>
            <a:r>
              <a:rPr lang="en-US" sz="1600" dirty="0">
                <a:latin typeface="Courier New" panose="02070309020205020404" pitchFamily="49" charset="0"/>
                <a:cs typeface="Courier New" panose="02070309020205020404" pitchFamily="49" charset="0"/>
              </a:rPr>
              <a:t>#&gt; 2 Brazil       37737  80488</a:t>
            </a:r>
          </a:p>
          <a:p>
            <a:r>
              <a:rPr lang="en-US" sz="1600" dirty="0">
                <a:latin typeface="Courier New" panose="02070309020205020404" pitchFamily="49" charset="0"/>
                <a:cs typeface="Courier New" panose="02070309020205020404" pitchFamily="49" charset="0"/>
              </a:rPr>
              <a:t>#&gt; 3 China       212258 213766</a:t>
            </a:r>
          </a:p>
        </p:txBody>
      </p:sp>
      <p:sp>
        <p:nvSpPr>
          <p:cNvPr id="8" name="TextBox 7"/>
          <p:cNvSpPr txBox="1"/>
          <p:nvPr/>
        </p:nvSpPr>
        <p:spPr>
          <a:xfrm>
            <a:off x="4905375" y="2429626"/>
            <a:ext cx="3962400" cy="2308324"/>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#&gt; # A </a:t>
            </a:r>
            <a:r>
              <a:rPr lang="en-US" sz="1600" dirty="0" err="1">
                <a:latin typeface="Courier New" panose="02070309020205020404" pitchFamily="49" charset="0"/>
                <a:cs typeface="Courier New" panose="02070309020205020404" pitchFamily="49" charset="0"/>
              </a:rPr>
              <a:t>tibble</a:t>
            </a:r>
            <a:r>
              <a:rPr lang="en-US" sz="1600" dirty="0">
                <a:latin typeface="Courier New" panose="02070309020205020404" pitchFamily="49" charset="0"/>
                <a:cs typeface="Courier New" panose="02070309020205020404" pitchFamily="49" charset="0"/>
              </a:rPr>
              <a:t>: 6 x 3</a:t>
            </a:r>
          </a:p>
          <a:p>
            <a:r>
              <a:rPr lang="en-US" sz="1600" dirty="0">
                <a:latin typeface="Courier New" panose="02070309020205020404" pitchFamily="49" charset="0"/>
                <a:cs typeface="Courier New" panose="02070309020205020404" pitchFamily="49" charset="0"/>
              </a:rPr>
              <a:t>#&gt;   country     year   cases</a:t>
            </a:r>
          </a:p>
          <a:p>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chr</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chr</a:t>
            </a:r>
            <a:r>
              <a:rPr lang="en-US" sz="1600" dirty="0">
                <a:latin typeface="Courier New" panose="02070309020205020404" pitchFamily="49" charset="0"/>
                <a:cs typeface="Courier New" panose="02070309020205020404" pitchFamily="49" charset="0"/>
              </a:rPr>
              <a:t>&gt;  &lt;</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&gt;</a:t>
            </a:r>
          </a:p>
          <a:p>
            <a:r>
              <a:rPr lang="en-US" sz="1600" dirty="0">
                <a:latin typeface="Courier New" panose="02070309020205020404" pitchFamily="49" charset="0"/>
                <a:cs typeface="Courier New" panose="02070309020205020404" pitchFamily="49" charset="0"/>
              </a:rPr>
              <a:t>#&gt; 1 Afghanistan 1999     745</a:t>
            </a:r>
          </a:p>
          <a:p>
            <a:r>
              <a:rPr lang="en-US" sz="1600" dirty="0">
                <a:latin typeface="Courier New" panose="02070309020205020404" pitchFamily="49" charset="0"/>
                <a:cs typeface="Courier New" panose="02070309020205020404" pitchFamily="49" charset="0"/>
              </a:rPr>
              <a:t>#&gt; 2 Brazil      1999   37737</a:t>
            </a:r>
          </a:p>
          <a:p>
            <a:r>
              <a:rPr lang="en-US" sz="1600" dirty="0">
                <a:latin typeface="Courier New" panose="02070309020205020404" pitchFamily="49" charset="0"/>
                <a:cs typeface="Courier New" panose="02070309020205020404" pitchFamily="49" charset="0"/>
              </a:rPr>
              <a:t>#&gt; 3 China       1999  212258</a:t>
            </a:r>
          </a:p>
          <a:p>
            <a:r>
              <a:rPr lang="en-US" sz="1600" dirty="0">
                <a:latin typeface="Courier New" panose="02070309020205020404" pitchFamily="49" charset="0"/>
                <a:cs typeface="Courier New" panose="02070309020205020404" pitchFamily="49" charset="0"/>
              </a:rPr>
              <a:t>#&gt; 4 Afghanistan 2000    2666</a:t>
            </a:r>
          </a:p>
          <a:p>
            <a:r>
              <a:rPr lang="en-US" sz="1600" dirty="0">
                <a:latin typeface="Courier New" panose="02070309020205020404" pitchFamily="49" charset="0"/>
                <a:cs typeface="Courier New" panose="02070309020205020404" pitchFamily="49" charset="0"/>
              </a:rPr>
              <a:t>#&gt; 5 Brazil      2000   80488</a:t>
            </a:r>
          </a:p>
          <a:p>
            <a:r>
              <a:rPr lang="en-US" sz="1600" dirty="0">
                <a:latin typeface="Courier New" panose="02070309020205020404" pitchFamily="49" charset="0"/>
                <a:cs typeface="Courier New" panose="02070309020205020404" pitchFamily="49" charset="0"/>
              </a:rPr>
              <a:t>#&gt; 6 China       2000  213766</a:t>
            </a:r>
          </a:p>
        </p:txBody>
      </p:sp>
      <p:sp>
        <p:nvSpPr>
          <p:cNvPr id="9" name="TextBox 8"/>
          <p:cNvSpPr txBox="1"/>
          <p:nvPr/>
        </p:nvSpPr>
        <p:spPr>
          <a:xfrm>
            <a:off x="594360" y="5354642"/>
            <a:ext cx="8001000" cy="923330"/>
          </a:xfrm>
          <a:prstGeom prst="rect">
            <a:avLst/>
          </a:prstGeom>
          <a:noFill/>
        </p:spPr>
        <p:txBody>
          <a:bodyPr wrap="square" rtlCol="0">
            <a:spAutoFit/>
          </a:bodyPr>
          <a:lstStyle/>
          <a:p>
            <a:r>
              <a:rPr lang="en-US" dirty="0">
                <a:latin typeface="Consolas" panose="020B0609020204030204" pitchFamily="49" charset="0"/>
              </a:rPr>
              <a:t>table4a</a:t>
            </a:r>
            <a:r>
              <a:rPr lang="en-US" dirty="0" smtClean="0">
                <a:latin typeface="Consolas" panose="020B0609020204030204" pitchFamily="49" charset="0"/>
                <a:cs typeface="Courier New" panose="02070309020205020404" pitchFamily="49" charset="0"/>
              </a:rPr>
              <a:t> </a:t>
            </a:r>
            <a:r>
              <a:rPr lang="en-US" dirty="0">
                <a:latin typeface="Consolas" panose="020B0609020204030204" pitchFamily="49" charset="0"/>
                <a:cs typeface="Courier New" panose="02070309020205020404" pitchFamily="49" charset="0"/>
              </a:rPr>
              <a:t>%&gt;% </a:t>
            </a:r>
          </a:p>
          <a:p>
            <a:r>
              <a:rPr lang="en-US" dirty="0">
                <a:latin typeface="Consolas" panose="020B0609020204030204" pitchFamily="49" charset="0"/>
                <a:cs typeface="Courier New" panose="02070309020205020404" pitchFamily="49" charset="0"/>
              </a:rPr>
              <a:t>  </a:t>
            </a:r>
            <a:r>
              <a:rPr lang="en-US" b="1" dirty="0" err="1" smtClean="0">
                <a:solidFill>
                  <a:srgbClr val="FF0000"/>
                </a:solidFill>
                <a:latin typeface="Consolas" panose="020B0609020204030204" pitchFamily="49" charset="0"/>
                <a:cs typeface="Courier New" panose="02070309020205020404" pitchFamily="49" charset="0"/>
              </a:rPr>
              <a:t>pivot_longer</a:t>
            </a:r>
            <a:r>
              <a:rPr lang="en-US" b="1" dirty="0" smtClean="0">
                <a:solidFill>
                  <a:srgbClr val="FF0000"/>
                </a:solidFill>
                <a:latin typeface="Consolas" panose="020B0609020204030204" pitchFamily="49" charset="0"/>
                <a:cs typeface="Courier New" panose="02070309020205020404" pitchFamily="49" charset="0"/>
              </a:rPr>
              <a:t>(c(`1999</a:t>
            </a:r>
            <a:r>
              <a:rPr lang="en-US" b="1" dirty="0">
                <a:solidFill>
                  <a:srgbClr val="FF0000"/>
                </a:solidFill>
                <a:latin typeface="Consolas" panose="020B0609020204030204" pitchFamily="49" charset="0"/>
                <a:cs typeface="Courier New" panose="02070309020205020404" pitchFamily="49" charset="0"/>
              </a:rPr>
              <a:t>`, `2000</a:t>
            </a:r>
            <a:r>
              <a:rPr lang="en-US" b="1" dirty="0" smtClean="0">
                <a:solidFill>
                  <a:srgbClr val="FF0000"/>
                </a:solidFill>
                <a:latin typeface="Consolas" panose="020B0609020204030204" pitchFamily="49" charset="0"/>
                <a:cs typeface="Courier New" panose="02070309020205020404" pitchFamily="49" charset="0"/>
              </a:rPr>
              <a:t>`), </a:t>
            </a:r>
            <a:r>
              <a:rPr lang="en-US" b="1" dirty="0" err="1" smtClean="0">
                <a:solidFill>
                  <a:srgbClr val="FF0000"/>
                </a:solidFill>
                <a:latin typeface="Consolas" panose="020B0609020204030204" pitchFamily="49" charset="0"/>
                <a:cs typeface="Courier New" panose="02070309020205020404" pitchFamily="49" charset="0"/>
              </a:rPr>
              <a:t>names_to</a:t>
            </a:r>
            <a:r>
              <a:rPr lang="en-US" b="1" dirty="0" smtClean="0">
                <a:solidFill>
                  <a:srgbClr val="FF0000"/>
                </a:solidFill>
                <a:latin typeface="Consolas" panose="020B0609020204030204" pitchFamily="49" charset="0"/>
                <a:cs typeface="Courier New" panose="02070309020205020404" pitchFamily="49" charset="0"/>
              </a:rPr>
              <a:t> </a:t>
            </a:r>
            <a:r>
              <a:rPr lang="en-US" b="1" dirty="0">
                <a:solidFill>
                  <a:srgbClr val="FF0000"/>
                </a:solidFill>
                <a:latin typeface="Consolas" panose="020B0609020204030204" pitchFamily="49" charset="0"/>
                <a:cs typeface="Courier New" panose="02070309020205020404" pitchFamily="49" charset="0"/>
              </a:rPr>
              <a:t>= "year", </a:t>
            </a:r>
            <a:r>
              <a:rPr lang="en-US" b="1" dirty="0" err="1" smtClean="0">
                <a:solidFill>
                  <a:srgbClr val="FF0000"/>
                </a:solidFill>
                <a:latin typeface="Consolas" panose="020B0609020204030204" pitchFamily="49" charset="0"/>
                <a:cs typeface="Courier New" panose="02070309020205020404" pitchFamily="49" charset="0"/>
              </a:rPr>
              <a:t>values_to</a:t>
            </a:r>
            <a:r>
              <a:rPr lang="en-US" b="1" dirty="0" smtClean="0">
                <a:solidFill>
                  <a:srgbClr val="FF0000"/>
                </a:solidFill>
                <a:latin typeface="Consolas" panose="020B0609020204030204" pitchFamily="49" charset="0"/>
                <a:cs typeface="Courier New" panose="02070309020205020404" pitchFamily="49" charset="0"/>
              </a:rPr>
              <a:t> </a:t>
            </a:r>
            <a:r>
              <a:rPr lang="en-US" b="1" dirty="0">
                <a:solidFill>
                  <a:srgbClr val="FF0000"/>
                </a:solidFill>
                <a:latin typeface="Consolas" panose="020B0609020204030204" pitchFamily="49" charset="0"/>
                <a:cs typeface="Courier New" panose="02070309020205020404" pitchFamily="49" charset="0"/>
              </a:rPr>
              <a:t>= "cases")</a:t>
            </a:r>
          </a:p>
        </p:txBody>
      </p:sp>
      <p:sp>
        <p:nvSpPr>
          <p:cNvPr id="4" name="Right Arrow 3"/>
          <p:cNvSpPr/>
          <p:nvPr/>
        </p:nvSpPr>
        <p:spPr>
          <a:xfrm>
            <a:off x="4345547" y="3211562"/>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239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Pivot_longer</a:t>
            </a:r>
            <a:r>
              <a:rPr lang="en-US" dirty="0" smtClean="0"/>
              <a:t>()</a:t>
            </a:r>
            <a:endParaRPr lang="en-US" dirty="0"/>
          </a:p>
        </p:txBody>
      </p:sp>
      <p:sp>
        <p:nvSpPr>
          <p:cNvPr id="3" name="Content Placeholder 2"/>
          <p:cNvSpPr>
            <a:spLocks noGrp="1"/>
          </p:cNvSpPr>
          <p:nvPr>
            <p:ph idx="1"/>
          </p:nvPr>
        </p:nvSpPr>
        <p:spPr/>
        <p:txBody>
          <a:bodyPr/>
          <a:lstStyle/>
          <a:p>
            <a:r>
              <a:rPr lang="en-US" dirty="0" smtClean="0"/>
              <a:t>By default, NA values are not dropped</a:t>
            </a:r>
          </a:p>
          <a:p>
            <a:r>
              <a:rPr lang="en-US" dirty="0" smtClean="0"/>
              <a:t>Can drop by setting </a:t>
            </a:r>
            <a:r>
              <a:rPr lang="en-US" dirty="0" err="1">
                <a:solidFill>
                  <a:srgbClr val="FF0000"/>
                </a:solidFill>
              </a:rPr>
              <a:t>values_drop_na</a:t>
            </a:r>
            <a:r>
              <a:rPr lang="en-US" dirty="0">
                <a:solidFill>
                  <a:srgbClr val="FF0000"/>
                </a:solidFill>
              </a:rPr>
              <a:t> </a:t>
            </a:r>
            <a:r>
              <a:rPr lang="en-US" dirty="0" smtClean="0"/>
              <a:t>:</a:t>
            </a:r>
          </a:p>
          <a:p>
            <a:pPr marL="0" indent="0">
              <a:buNone/>
            </a:pPr>
            <a:endParaRPr lang="en-US" sz="2400" dirty="0" smtClean="0">
              <a:latin typeface="Courier New" panose="02070309020205020404" pitchFamily="49" charset="0"/>
              <a:cs typeface="Courier New" panose="02070309020205020404" pitchFamily="49" charset="0"/>
            </a:endParaRPr>
          </a:p>
          <a:p>
            <a:pPr marL="0" indent="0">
              <a:buNone/>
            </a:pPr>
            <a:r>
              <a:rPr lang="en-US" sz="2400" dirty="0" smtClean="0">
                <a:latin typeface="Courier New" panose="02070309020205020404" pitchFamily="49" charset="0"/>
                <a:cs typeface="Courier New" panose="02070309020205020404" pitchFamily="49" charset="0"/>
              </a:rPr>
              <a:t>grades </a:t>
            </a:r>
            <a:r>
              <a:rPr lang="en-US" sz="2400" dirty="0">
                <a:latin typeface="Courier New" panose="02070309020205020404" pitchFamily="49" charset="0"/>
                <a:cs typeface="Courier New" panose="02070309020205020404" pitchFamily="49" charset="0"/>
              </a:rPr>
              <a:t>%&gt;% </a:t>
            </a:r>
            <a:r>
              <a:rPr lang="en-US" sz="2400" dirty="0" err="1">
                <a:latin typeface="Courier New" panose="02070309020205020404" pitchFamily="49" charset="0"/>
                <a:cs typeface="Courier New" panose="02070309020205020404" pitchFamily="49" charset="0"/>
              </a:rPr>
              <a:t>pivot_longer</a:t>
            </a:r>
            <a:r>
              <a:rPr lang="en-US" sz="2400" dirty="0" smtClean="0">
                <a:latin typeface="Courier New" panose="02070309020205020404" pitchFamily="49" charset="0"/>
                <a:cs typeface="Courier New" panose="02070309020205020404" pitchFamily="49" charset="0"/>
              </a:rPr>
              <a:t>( …, </a:t>
            </a:r>
            <a:r>
              <a:rPr lang="en-US" sz="2400" dirty="0" err="1">
                <a:latin typeface="Courier New" panose="02070309020205020404" pitchFamily="49" charset="0"/>
                <a:cs typeface="Courier New" panose="02070309020205020404" pitchFamily="49" charset="0"/>
              </a:rPr>
              <a:t>names_to</a:t>
            </a:r>
            <a:r>
              <a:rPr lang="en-US" sz="2400" dirty="0">
                <a:latin typeface="Courier New" panose="02070309020205020404" pitchFamily="49" charset="0"/>
                <a:cs typeface="Courier New" panose="02070309020205020404" pitchFamily="49" charset="0"/>
              </a:rPr>
              <a:t> = </a:t>
            </a:r>
            <a:r>
              <a:rPr lang="en-US" sz="2400" dirty="0" smtClean="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values_to</a:t>
            </a:r>
            <a:r>
              <a:rPr lang="en-US" sz="2400" dirty="0">
                <a:latin typeface="Courier New" panose="02070309020205020404" pitchFamily="49" charset="0"/>
                <a:cs typeface="Courier New" panose="02070309020205020404" pitchFamily="49" charset="0"/>
              </a:rPr>
              <a:t> = </a:t>
            </a:r>
            <a:r>
              <a:rPr lang="en-US" sz="2400" dirty="0" smtClean="0">
                <a:latin typeface="Courier New" panose="02070309020205020404" pitchFamily="49" charset="0"/>
                <a:cs typeface="Courier New" panose="02070309020205020404" pitchFamily="49" charset="0"/>
              </a:rPr>
              <a:t>…, </a:t>
            </a:r>
            <a:r>
              <a:rPr lang="en-US" sz="2400" dirty="0" err="1">
                <a:solidFill>
                  <a:srgbClr val="FF0000"/>
                </a:solidFill>
                <a:latin typeface="Courier New" panose="02070309020205020404" pitchFamily="49" charset="0"/>
                <a:cs typeface="Courier New" panose="02070309020205020404" pitchFamily="49" charset="0"/>
              </a:rPr>
              <a:t>values_drop_na</a:t>
            </a:r>
            <a:r>
              <a:rPr lang="en-US" sz="2400" dirty="0">
                <a:solidFill>
                  <a:srgbClr val="FF0000"/>
                </a:solidFill>
                <a:latin typeface="Courier New" panose="02070309020205020404" pitchFamily="49" charset="0"/>
                <a:cs typeface="Courier New" panose="02070309020205020404" pitchFamily="49" charset="0"/>
              </a:rPr>
              <a:t> = TRUE</a:t>
            </a:r>
            <a:r>
              <a:rPr lang="en-US" sz="2400"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18826170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 work</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29626586"/>
              </p:ext>
            </p:extLst>
          </p:nvPr>
        </p:nvGraphicFramePr>
        <p:xfrm>
          <a:off x="457200" y="3962400"/>
          <a:ext cx="8229600" cy="1605280"/>
        </p:xfrm>
        <a:graphic>
          <a:graphicData uri="http://schemas.openxmlformats.org/drawingml/2006/table">
            <a:tbl>
              <a:tblPr firstRow="1">
                <a:tableStyleId>{69C7853C-536D-4A76-A0AE-DD22124D55A5}</a:tableStyleId>
              </a:tblPr>
              <a:tblGrid>
                <a:gridCol w="1371600">
                  <a:extLst>
                    <a:ext uri="{9D8B030D-6E8A-4147-A177-3AD203B41FA5}">
                      <a16:colId xmlns:a16="http://schemas.microsoft.com/office/drawing/2014/main" val="877914213"/>
                    </a:ext>
                  </a:extLst>
                </a:gridCol>
                <a:gridCol w="1371600">
                  <a:extLst>
                    <a:ext uri="{9D8B030D-6E8A-4147-A177-3AD203B41FA5}">
                      <a16:colId xmlns:a16="http://schemas.microsoft.com/office/drawing/2014/main" val="1837742981"/>
                    </a:ext>
                  </a:extLst>
                </a:gridCol>
                <a:gridCol w="1371600">
                  <a:extLst>
                    <a:ext uri="{9D8B030D-6E8A-4147-A177-3AD203B41FA5}">
                      <a16:colId xmlns:a16="http://schemas.microsoft.com/office/drawing/2014/main" val="1366979652"/>
                    </a:ext>
                  </a:extLst>
                </a:gridCol>
                <a:gridCol w="1371600">
                  <a:extLst>
                    <a:ext uri="{9D8B030D-6E8A-4147-A177-3AD203B41FA5}">
                      <a16:colId xmlns:a16="http://schemas.microsoft.com/office/drawing/2014/main" val="3895162932"/>
                    </a:ext>
                  </a:extLst>
                </a:gridCol>
                <a:gridCol w="1371600">
                  <a:extLst>
                    <a:ext uri="{9D8B030D-6E8A-4147-A177-3AD203B41FA5}">
                      <a16:colId xmlns:a16="http://schemas.microsoft.com/office/drawing/2014/main" val="1699636138"/>
                    </a:ext>
                  </a:extLst>
                </a:gridCol>
                <a:gridCol w="1371600">
                  <a:extLst>
                    <a:ext uri="{9D8B030D-6E8A-4147-A177-3AD203B41FA5}">
                      <a16:colId xmlns:a16="http://schemas.microsoft.com/office/drawing/2014/main" val="1354281093"/>
                    </a:ext>
                  </a:extLst>
                </a:gridCol>
              </a:tblGrid>
              <a:tr h="0">
                <a:tc>
                  <a:txBody>
                    <a:bodyPr/>
                    <a:lstStyle/>
                    <a:p>
                      <a:pPr rtl="0" fontAlgn="t">
                        <a:spcBef>
                          <a:spcPts val="0"/>
                        </a:spcBef>
                        <a:spcAft>
                          <a:spcPts val="0"/>
                        </a:spcAft>
                      </a:pPr>
                      <a:r>
                        <a:rPr lang="en-US" dirty="0"/>
                        <a:t>CWID</a:t>
                      </a:r>
                    </a:p>
                  </a:txBody>
                  <a:tcPr marL="87923" marR="87923" marT="63500" marB="63500"/>
                </a:tc>
                <a:tc>
                  <a:txBody>
                    <a:bodyPr/>
                    <a:lstStyle/>
                    <a:p>
                      <a:pPr rtl="0" fontAlgn="t">
                        <a:spcBef>
                          <a:spcPts val="0"/>
                        </a:spcBef>
                        <a:spcAft>
                          <a:spcPts val="0"/>
                        </a:spcAft>
                      </a:pPr>
                      <a:r>
                        <a:rPr lang="en-US" dirty="0" smtClean="0"/>
                        <a:t>NAME</a:t>
                      </a:r>
                      <a:endParaRPr lang="en-US" dirty="0"/>
                    </a:p>
                  </a:txBody>
                  <a:tcPr marL="87923" marR="87923" marT="63500" marB="63500"/>
                </a:tc>
                <a:tc>
                  <a:txBody>
                    <a:bodyPr/>
                    <a:lstStyle/>
                    <a:p>
                      <a:pPr rtl="0" fontAlgn="t">
                        <a:spcBef>
                          <a:spcPts val="0"/>
                        </a:spcBef>
                        <a:spcAft>
                          <a:spcPts val="0"/>
                        </a:spcAft>
                      </a:pPr>
                      <a:r>
                        <a:rPr lang="en-US" dirty="0"/>
                        <a:t>CPSC120</a:t>
                      </a:r>
                    </a:p>
                  </a:txBody>
                  <a:tcPr marL="87923" marR="87923" marT="63500" marB="63500"/>
                </a:tc>
                <a:tc>
                  <a:txBody>
                    <a:bodyPr/>
                    <a:lstStyle/>
                    <a:p>
                      <a:pPr rtl="0" fontAlgn="t">
                        <a:spcBef>
                          <a:spcPts val="0"/>
                        </a:spcBef>
                        <a:spcAft>
                          <a:spcPts val="0"/>
                        </a:spcAft>
                      </a:pPr>
                      <a:r>
                        <a:rPr lang="en-US" dirty="0"/>
                        <a:t>CPSC121</a:t>
                      </a:r>
                    </a:p>
                  </a:txBody>
                  <a:tcPr marL="87923" marR="87923" marT="63500" marB="63500"/>
                </a:tc>
                <a:tc>
                  <a:txBody>
                    <a:bodyPr/>
                    <a:lstStyle/>
                    <a:p>
                      <a:pPr rtl="0" fontAlgn="t">
                        <a:spcBef>
                          <a:spcPts val="0"/>
                        </a:spcBef>
                        <a:spcAft>
                          <a:spcPts val="0"/>
                        </a:spcAft>
                      </a:pPr>
                      <a:r>
                        <a:rPr lang="en-US" dirty="0"/>
                        <a:t>CPSC131</a:t>
                      </a:r>
                    </a:p>
                  </a:txBody>
                  <a:tcPr marL="87923" marR="87923" marT="63500" marB="63500"/>
                </a:tc>
                <a:tc>
                  <a:txBody>
                    <a:bodyPr/>
                    <a:lstStyle/>
                    <a:p>
                      <a:pPr rtl="0" fontAlgn="t">
                        <a:spcBef>
                          <a:spcPts val="0"/>
                        </a:spcBef>
                        <a:spcAft>
                          <a:spcPts val="0"/>
                        </a:spcAft>
                      </a:pPr>
                      <a:r>
                        <a:rPr lang="en-US" dirty="0"/>
                        <a:t>MATH338</a:t>
                      </a:r>
                    </a:p>
                  </a:txBody>
                  <a:tcPr marL="87923" marR="87923" marT="63500" marB="63500"/>
                </a:tc>
                <a:extLst>
                  <a:ext uri="{0D108BD9-81ED-4DB2-BD59-A6C34878D82A}">
                    <a16:rowId xmlns:a16="http://schemas.microsoft.com/office/drawing/2014/main" val="1040680176"/>
                  </a:ext>
                </a:extLst>
              </a:tr>
              <a:tr h="0">
                <a:tc>
                  <a:txBody>
                    <a:bodyPr/>
                    <a:lstStyle/>
                    <a:p>
                      <a:pPr rtl="0" fontAlgn="t">
                        <a:spcBef>
                          <a:spcPts val="0"/>
                        </a:spcBef>
                        <a:spcAft>
                          <a:spcPts val="0"/>
                        </a:spcAft>
                      </a:pPr>
                      <a:r>
                        <a:rPr lang="en-US" dirty="0" smtClean="0"/>
                        <a:t>1234567</a:t>
                      </a:r>
                      <a:endParaRPr lang="en-US" dirty="0"/>
                    </a:p>
                  </a:txBody>
                  <a:tcPr marL="87923" marR="87923" marT="63500" marB="63500"/>
                </a:tc>
                <a:tc>
                  <a:txBody>
                    <a:bodyPr/>
                    <a:lstStyle/>
                    <a:p>
                      <a:pPr rtl="0" fontAlgn="t">
                        <a:spcBef>
                          <a:spcPts val="0"/>
                        </a:spcBef>
                        <a:spcAft>
                          <a:spcPts val="0"/>
                        </a:spcAft>
                      </a:pPr>
                      <a:r>
                        <a:rPr lang="en-US" dirty="0" smtClean="0"/>
                        <a:t>Mary</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3.3</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extLst>
                  <a:ext uri="{0D108BD9-81ED-4DB2-BD59-A6C34878D82A}">
                    <a16:rowId xmlns:a16="http://schemas.microsoft.com/office/drawing/2014/main" val="876669611"/>
                  </a:ext>
                </a:extLst>
              </a:tr>
              <a:tr h="0">
                <a:tc>
                  <a:txBody>
                    <a:bodyPr/>
                    <a:lstStyle/>
                    <a:p>
                      <a:pPr rtl="0" fontAlgn="t">
                        <a:spcBef>
                          <a:spcPts val="0"/>
                        </a:spcBef>
                        <a:spcAft>
                          <a:spcPts val="0"/>
                        </a:spcAft>
                      </a:pPr>
                      <a:r>
                        <a:rPr lang="en-US" dirty="0" smtClean="0"/>
                        <a:t>2356902</a:t>
                      </a:r>
                      <a:endParaRPr lang="en-US" dirty="0"/>
                    </a:p>
                  </a:txBody>
                  <a:tcPr marL="87923" marR="87923" marT="63500" marB="63500"/>
                </a:tc>
                <a:tc>
                  <a:txBody>
                    <a:bodyPr/>
                    <a:lstStyle/>
                    <a:p>
                      <a:pPr rtl="0" fontAlgn="t">
                        <a:spcBef>
                          <a:spcPts val="0"/>
                        </a:spcBef>
                        <a:spcAft>
                          <a:spcPts val="0"/>
                        </a:spcAft>
                      </a:pPr>
                      <a:r>
                        <a:rPr lang="en-US" dirty="0" smtClean="0"/>
                        <a:t>Lee</a:t>
                      </a:r>
                      <a:endParaRPr lang="en-US" dirty="0"/>
                    </a:p>
                  </a:txBody>
                  <a:tcPr marL="87923" marR="87923" marT="63500" marB="63500"/>
                </a:tc>
                <a:tc>
                  <a:txBody>
                    <a:bodyPr/>
                    <a:lstStyle/>
                    <a:p>
                      <a:pPr rtl="0" fontAlgn="t">
                        <a:spcBef>
                          <a:spcPts val="0"/>
                        </a:spcBef>
                        <a:spcAft>
                          <a:spcPts val="0"/>
                        </a:spcAft>
                      </a:pPr>
                      <a:r>
                        <a:rPr lang="en-US" dirty="0" smtClean="0"/>
                        <a:t>4.0</a:t>
                      </a:r>
                      <a:endParaRPr lang="en-US" dirty="0"/>
                    </a:p>
                  </a:txBody>
                  <a:tcPr marL="87923" marR="87923" marT="63500" marB="63500"/>
                </a:tc>
                <a:tc>
                  <a:txBody>
                    <a:bodyPr/>
                    <a:lstStyle/>
                    <a:p>
                      <a:pPr rtl="0" fontAlgn="t">
                        <a:spcBef>
                          <a:spcPts val="0"/>
                        </a:spcBef>
                        <a:spcAft>
                          <a:spcPts val="0"/>
                        </a:spcAft>
                      </a:pPr>
                      <a:r>
                        <a:rPr lang="en-US" dirty="0" smtClean="0"/>
                        <a:t>3.0</a:t>
                      </a:r>
                      <a:endParaRPr lang="en-US" dirty="0"/>
                    </a:p>
                  </a:txBody>
                  <a:tcPr marL="87923" marR="87923" marT="63500" marB="63500"/>
                </a:tc>
                <a:tc>
                  <a:txBody>
                    <a:bodyPr/>
                    <a:lstStyle/>
                    <a:p>
                      <a:pPr rtl="0" fontAlgn="t">
                        <a:spcBef>
                          <a:spcPts val="0"/>
                        </a:spcBef>
                        <a:spcAft>
                          <a:spcPts val="0"/>
                        </a:spcAft>
                      </a:pPr>
                      <a:r>
                        <a:rPr lang="en-US" dirty="0" smtClean="0"/>
                        <a:t>4.0</a:t>
                      </a:r>
                      <a:endParaRPr lang="en-US" dirty="0"/>
                    </a:p>
                  </a:txBody>
                  <a:tcPr marL="87923" marR="87923" marT="63500" marB="63500"/>
                </a:tc>
                <a:tc>
                  <a:txBody>
                    <a:bodyPr/>
                    <a:lstStyle/>
                    <a:p>
                      <a:pPr rtl="0" fontAlgn="t">
                        <a:spcBef>
                          <a:spcPts val="0"/>
                        </a:spcBef>
                        <a:spcAft>
                          <a:spcPts val="0"/>
                        </a:spcAft>
                      </a:pPr>
                      <a:r>
                        <a:rPr lang="en-US" dirty="0"/>
                        <a:t>NA</a:t>
                      </a:r>
                    </a:p>
                  </a:txBody>
                  <a:tcPr marL="87923" marR="87923" marT="63500" marB="63500"/>
                </a:tc>
                <a:extLst>
                  <a:ext uri="{0D108BD9-81ED-4DB2-BD59-A6C34878D82A}">
                    <a16:rowId xmlns:a16="http://schemas.microsoft.com/office/drawing/2014/main" val="2993923749"/>
                  </a:ext>
                </a:extLst>
              </a:tr>
              <a:tr h="0">
                <a:tc>
                  <a:txBody>
                    <a:bodyPr/>
                    <a:lstStyle/>
                    <a:p>
                      <a:pPr rtl="0" fontAlgn="t">
                        <a:spcBef>
                          <a:spcPts val="0"/>
                        </a:spcBef>
                        <a:spcAft>
                          <a:spcPts val="0"/>
                        </a:spcAft>
                      </a:pPr>
                      <a:r>
                        <a:rPr lang="en-US" dirty="0" smtClean="0"/>
                        <a:t>5005667</a:t>
                      </a:r>
                      <a:endParaRPr lang="en-US" dirty="0"/>
                    </a:p>
                  </a:txBody>
                  <a:tcPr marL="87923" marR="87923" marT="63500" marB="63500"/>
                </a:tc>
                <a:tc>
                  <a:txBody>
                    <a:bodyPr/>
                    <a:lstStyle/>
                    <a:p>
                      <a:pPr rtl="0" fontAlgn="t">
                        <a:spcBef>
                          <a:spcPts val="0"/>
                        </a:spcBef>
                        <a:spcAft>
                          <a:spcPts val="0"/>
                        </a:spcAft>
                      </a:pPr>
                      <a:r>
                        <a:rPr lang="en-US" dirty="0" smtClean="0"/>
                        <a:t>Elena</a:t>
                      </a:r>
                      <a:endParaRPr lang="en-US" dirty="0"/>
                    </a:p>
                  </a:txBody>
                  <a:tcPr marL="87923" marR="87923" marT="63500" marB="63500"/>
                </a:tc>
                <a:tc>
                  <a:txBody>
                    <a:bodyPr/>
                    <a:lstStyle/>
                    <a:p>
                      <a:pPr rtl="0" fontAlgn="t">
                        <a:spcBef>
                          <a:spcPts val="0"/>
                        </a:spcBef>
                        <a:spcAft>
                          <a:spcPts val="0"/>
                        </a:spcAft>
                      </a:pPr>
                      <a:r>
                        <a:rPr lang="en-US" dirty="0"/>
                        <a:t>NA</a:t>
                      </a:r>
                    </a:p>
                  </a:txBody>
                  <a:tcPr marL="87923" marR="87923" marT="63500" marB="63500"/>
                </a:tc>
                <a:tc>
                  <a:txBody>
                    <a:bodyPr/>
                    <a:lstStyle/>
                    <a:p>
                      <a:pPr rtl="0" fontAlgn="t">
                        <a:spcBef>
                          <a:spcPts val="0"/>
                        </a:spcBef>
                        <a:spcAft>
                          <a:spcPts val="0"/>
                        </a:spcAft>
                      </a:pPr>
                      <a:r>
                        <a:rPr lang="en-US" dirty="0" smtClean="0"/>
                        <a:t>2.0</a:t>
                      </a:r>
                      <a:endParaRPr lang="en-US" dirty="0"/>
                    </a:p>
                  </a:txBody>
                  <a:tcPr marL="87923" marR="87923" marT="63500" marB="63500"/>
                </a:tc>
                <a:tc>
                  <a:txBody>
                    <a:bodyPr/>
                    <a:lstStyle/>
                    <a:p>
                      <a:pPr rtl="0" fontAlgn="t">
                        <a:spcBef>
                          <a:spcPts val="0"/>
                        </a:spcBef>
                        <a:spcAft>
                          <a:spcPts val="0"/>
                        </a:spcAft>
                      </a:pPr>
                      <a:r>
                        <a:rPr lang="en-US" dirty="0" smtClean="0"/>
                        <a:t>3.7</a:t>
                      </a:r>
                      <a:endParaRPr lang="en-US" dirty="0"/>
                    </a:p>
                  </a:txBody>
                  <a:tcPr marL="87923" marR="87923" marT="63500" marB="63500"/>
                </a:tc>
                <a:tc>
                  <a:txBody>
                    <a:bodyPr/>
                    <a:lstStyle/>
                    <a:p>
                      <a:pPr rtl="0" fontAlgn="t">
                        <a:spcBef>
                          <a:spcPts val="0"/>
                        </a:spcBef>
                        <a:spcAft>
                          <a:spcPts val="0"/>
                        </a:spcAft>
                      </a:pPr>
                      <a:r>
                        <a:rPr lang="en-US" dirty="0" smtClean="0"/>
                        <a:t>3.3</a:t>
                      </a:r>
                      <a:endParaRPr lang="en-US" dirty="0"/>
                    </a:p>
                  </a:txBody>
                  <a:tcPr marL="87923" marR="87923" marT="63500" marB="63500"/>
                </a:tc>
                <a:extLst>
                  <a:ext uri="{0D108BD9-81ED-4DB2-BD59-A6C34878D82A}">
                    <a16:rowId xmlns:a16="http://schemas.microsoft.com/office/drawing/2014/main" val="2869768578"/>
                  </a:ext>
                </a:extLst>
              </a:tr>
            </a:tbl>
          </a:graphicData>
        </a:graphic>
      </p:graphicFrame>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9"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6" name="Content Placeholder 2"/>
          <p:cNvSpPr txBox="1">
            <a:spLocks/>
          </p:cNvSpPr>
          <p:nvPr/>
        </p:nvSpPr>
        <p:spPr>
          <a:xfrm>
            <a:off x="457200" y="1600200"/>
            <a:ext cx="8382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dirty="0"/>
              <a:t>Write code </a:t>
            </a:r>
            <a:r>
              <a:rPr lang="en-US" dirty="0" smtClean="0"/>
              <a:t>to “tidy” </a:t>
            </a:r>
            <a:r>
              <a:rPr lang="en-US" dirty="0"/>
              <a:t>this </a:t>
            </a:r>
            <a:r>
              <a:rPr lang="en-US" dirty="0" smtClean="0"/>
              <a:t>dataset</a:t>
            </a:r>
          </a:p>
          <a:p>
            <a:pPr marL="0" indent="0" fontAlgn="auto">
              <a:spcAft>
                <a:spcPts val="0"/>
              </a:spcAft>
              <a:buNone/>
            </a:pPr>
            <a:r>
              <a:rPr lang="en-US" sz="2000" dirty="0">
                <a:latin typeface="Courier New" panose="02070309020205020404" pitchFamily="49" charset="0"/>
                <a:cs typeface="Courier New" panose="02070309020205020404" pitchFamily="49" charset="0"/>
              </a:rPr>
              <a:t>grades &lt;- </a:t>
            </a:r>
            <a:r>
              <a:rPr lang="en-US" sz="2000" dirty="0" err="1">
                <a:latin typeface="Courier New" panose="02070309020205020404" pitchFamily="49" charset="0"/>
                <a:cs typeface="Courier New" panose="02070309020205020404" pitchFamily="49" charset="0"/>
              </a:rPr>
              <a:t>tibble</a:t>
            </a:r>
            <a:r>
              <a:rPr lang="en-US" sz="2000" dirty="0">
                <a:latin typeface="Courier New" panose="02070309020205020404" pitchFamily="49" charset="0"/>
                <a:cs typeface="Courier New" panose="02070309020205020404" pitchFamily="49" charset="0"/>
              </a:rPr>
              <a:t>(CWID=c(1234567, 2356902, 5005667), NAME=c("Mary", "Lee", "Elena"), </a:t>
            </a:r>
            <a:endParaRPr lang="en-US" sz="2000" dirty="0" smtClean="0">
              <a:latin typeface="Courier New" panose="02070309020205020404" pitchFamily="49" charset="0"/>
              <a:cs typeface="Courier New" panose="02070309020205020404" pitchFamily="49" charset="0"/>
            </a:endParaRPr>
          </a:p>
          <a:p>
            <a:pPr marL="0" indent="0" fontAlgn="auto">
              <a:spcAft>
                <a:spcPts val="0"/>
              </a:spcAft>
              <a:buNone/>
            </a:pPr>
            <a:r>
              <a:rPr lang="en-US" sz="2000" dirty="0" smtClean="0">
                <a:latin typeface="Courier New" panose="02070309020205020404" pitchFamily="49" charset="0"/>
                <a:cs typeface="Courier New" panose="02070309020205020404" pitchFamily="49" charset="0"/>
              </a:rPr>
              <a:t>CPSC120=c(3,4,NA</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CPSC121=c(3.3,3,2</a:t>
            </a:r>
            <a:r>
              <a:rPr lang="en-US" sz="2000" dirty="0">
                <a:latin typeface="Courier New" panose="02070309020205020404" pitchFamily="49" charset="0"/>
                <a:cs typeface="Courier New" panose="02070309020205020404" pitchFamily="49" charset="0"/>
              </a:rPr>
              <a:t>), CPSC131=c(3,4,3.7), MATH338=c(3,NA,3.3))</a:t>
            </a:r>
            <a:endParaRPr lang="en-US" dirty="0"/>
          </a:p>
        </p:txBody>
      </p:sp>
    </p:spTree>
    <p:extLst>
      <p:ext uri="{BB962C8B-B14F-4D97-AF65-F5344CB8AC3E}">
        <p14:creationId xmlns:p14="http://schemas.microsoft.com/office/powerpoint/2010/main" val="25172931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3" name="Content Placeholder 2"/>
          <p:cNvSpPr>
            <a:spLocks noGrp="1"/>
          </p:cNvSpPr>
          <p:nvPr>
            <p:ph idx="4294967295"/>
          </p:nvPr>
        </p:nvSpPr>
        <p:spPr>
          <a:xfrm>
            <a:off x="0" y="1600200"/>
            <a:ext cx="8229600" cy="4525963"/>
          </a:xfrm>
        </p:spPr>
        <p:txBody>
          <a:bodyPr/>
          <a:lstStyle/>
          <a:p>
            <a:r>
              <a:rPr lang="en-US" dirty="0" smtClean="0"/>
              <a:t>“80 </a:t>
            </a:r>
            <a:r>
              <a:rPr lang="en-US" dirty="0"/>
              <a:t>percent of data science is cleaning the data and 20 percent is complaining about cleaning the </a:t>
            </a:r>
            <a:r>
              <a:rPr lang="en-US" dirty="0" smtClean="0"/>
              <a:t>data”</a:t>
            </a:r>
            <a:endParaRPr lang="en-US" dirty="0"/>
          </a:p>
        </p:txBody>
      </p:sp>
    </p:spTree>
    <p:extLst>
      <p:ext uri="{BB962C8B-B14F-4D97-AF65-F5344CB8AC3E}">
        <p14:creationId xmlns:p14="http://schemas.microsoft.com/office/powerpoint/2010/main" val="35111129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a:t>
            </a:r>
            <a:r>
              <a:rPr lang="en-US" dirty="0"/>
              <a:t>Happy families are all alike; every unhappy family is unhappy in its own way.” –– Leo Tolstoy</a:t>
            </a:r>
          </a:p>
          <a:p>
            <a:pPr marL="0" indent="0">
              <a:buNone/>
            </a:pPr>
            <a:endParaRPr lang="en-US" dirty="0"/>
          </a:p>
          <a:p>
            <a:pPr marL="0" indent="0">
              <a:buNone/>
            </a:pPr>
            <a:r>
              <a:rPr lang="en-US" dirty="0" smtClean="0"/>
              <a:t>“</a:t>
            </a:r>
            <a:r>
              <a:rPr lang="en-US" dirty="0"/>
              <a:t>Tidy datasets are all alike, but every messy dataset is messy in its own way.” –– Hadley Wickham</a:t>
            </a:r>
          </a:p>
          <a:p>
            <a:pPr marL="0" indent="0">
              <a:buNone/>
            </a:pP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577640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072203"/>
            <a:ext cx="8161020" cy="580915"/>
          </a:xfrm>
        </p:spPr>
        <p:txBody>
          <a:bodyPr>
            <a:noAutofit/>
          </a:bodyPr>
          <a:lstStyle/>
          <a:p>
            <a:r>
              <a:rPr lang="en-US" sz="3600" dirty="0" smtClean="0"/>
              <a:t>Mess #2: One observation in multiple rows</a:t>
            </a:r>
            <a:endParaRPr lang="en-US" sz="3600" dirty="0"/>
          </a:p>
        </p:txBody>
      </p:sp>
      <p:sp>
        <p:nvSpPr>
          <p:cNvPr id="5" name="TextBox 4"/>
          <p:cNvSpPr txBox="1"/>
          <p:nvPr/>
        </p:nvSpPr>
        <p:spPr>
          <a:xfrm>
            <a:off x="299085" y="1770876"/>
            <a:ext cx="787395"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6514140" y="1770876"/>
            <a:ext cx="612540" cy="369332"/>
          </a:xfrm>
          <a:prstGeom prst="rect">
            <a:avLst/>
          </a:prstGeom>
          <a:noFill/>
        </p:spPr>
        <p:txBody>
          <a:bodyPr wrap="none" rtlCol="0">
            <a:spAutoFit/>
          </a:bodyPr>
          <a:lstStyle/>
          <a:p>
            <a:r>
              <a:rPr lang="en-US" dirty="0" smtClean="0"/>
              <a:t>Tidy</a:t>
            </a:r>
            <a:endParaRPr lang="en-US" dirty="0"/>
          </a:p>
        </p:txBody>
      </p:sp>
      <p:sp>
        <p:nvSpPr>
          <p:cNvPr id="10" name="TextBox 9"/>
          <p:cNvSpPr txBox="1"/>
          <p:nvPr/>
        </p:nvSpPr>
        <p:spPr>
          <a:xfrm>
            <a:off x="0" y="2140208"/>
            <a:ext cx="4959681"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type           count</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cases            745</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population  19987071</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cases           2666</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population  20595360</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cases          37737</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population 172006362</a:t>
            </a:r>
          </a:p>
        </p:txBody>
      </p:sp>
      <p:sp>
        <p:nvSpPr>
          <p:cNvPr id="11" name="TextBox 10"/>
          <p:cNvSpPr txBox="1"/>
          <p:nvPr/>
        </p:nvSpPr>
        <p:spPr>
          <a:xfrm>
            <a:off x="5145480" y="2202975"/>
            <a:ext cx="3962400"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cases population</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1999    745   19987071</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2000   2666   20595360</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1999  37737  172006362</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2000  80488  174504898</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1999 212258 1272915272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2000 213766 1280428583</a:t>
            </a:r>
          </a:p>
        </p:txBody>
      </p:sp>
      <p:sp>
        <p:nvSpPr>
          <p:cNvPr id="12" name="Right Arrow 11"/>
          <p:cNvSpPr/>
          <p:nvPr/>
        </p:nvSpPr>
        <p:spPr>
          <a:xfrm>
            <a:off x="4370001" y="2713846"/>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462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072203"/>
            <a:ext cx="8161020" cy="580915"/>
          </a:xfrm>
        </p:spPr>
        <p:txBody>
          <a:bodyPr>
            <a:noAutofit/>
          </a:bodyPr>
          <a:lstStyle/>
          <a:p>
            <a:r>
              <a:rPr lang="en-US" sz="3600" dirty="0" smtClean="0"/>
              <a:t>Mess #2: One observation in multiple rows</a:t>
            </a:r>
            <a:endParaRPr lang="en-US" sz="3600" dirty="0"/>
          </a:p>
        </p:txBody>
      </p:sp>
      <p:sp>
        <p:nvSpPr>
          <p:cNvPr id="5" name="TextBox 4"/>
          <p:cNvSpPr txBox="1"/>
          <p:nvPr/>
        </p:nvSpPr>
        <p:spPr>
          <a:xfrm>
            <a:off x="299085" y="1770876"/>
            <a:ext cx="787395" cy="369332"/>
          </a:xfrm>
          <a:prstGeom prst="rect">
            <a:avLst/>
          </a:prstGeom>
          <a:noFill/>
        </p:spPr>
        <p:txBody>
          <a:bodyPr wrap="none" rtlCol="0">
            <a:spAutoFit/>
          </a:bodyPr>
          <a:lstStyle/>
          <a:p>
            <a:r>
              <a:rPr lang="en-US" dirty="0" smtClean="0"/>
              <a:t>Messy</a:t>
            </a:r>
            <a:endParaRPr lang="en-US" dirty="0"/>
          </a:p>
        </p:txBody>
      </p:sp>
      <p:sp>
        <p:nvSpPr>
          <p:cNvPr id="7" name="TextBox 6"/>
          <p:cNvSpPr txBox="1"/>
          <p:nvPr/>
        </p:nvSpPr>
        <p:spPr>
          <a:xfrm>
            <a:off x="6514140" y="1770876"/>
            <a:ext cx="612540" cy="369332"/>
          </a:xfrm>
          <a:prstGeom prst="rect">
            <a:avLst/>
          </a:prstGeom>
          <a:noFill/>
        </p:spPr>
        <p:txBody>
          <a:bodyPr wrap="none" rtlCol="0">
            <a:spAutoFit/>
          </a:bodyPr>
          <a:lstStyle/>
          <a:p>
            <a:r>
              <a:rPr lang="en-US" dirty="0" smtClean="0"/>
              <a:t>Tidy</a:t>
            </a:r>
            <a:endParaRPr lang="en-US" dirty="0"/>
          </a:p>
        </p:txBody>
      </p:sp>
      <p:sp>
        <p:nvSpPr>
          <p:cNvPr id="8" name="Rectangle 7"/>
          <p:cNvSpPr/>
          <p:nvPr/>
        </p:nvSpPr>
        <p:spPr>
          <a:xfrm>
            <a:off x="194309" y="4801374"/>
            <a:ext cx="7959091" cy="415498"/>
          </a:xfrm>
          <a:prstGeom prst="rect">
            <a:avLst/>
          </a:prstGeom>
        </p:spPr>
        <p:txBody>
          <a:bodyPr wrap="square">
            <a:spAutoFit/>
          </a:bodyPr>
          <a:lstStyle/>
          <a:p>
            <a:r>
              <a:rPr lang="en-US" sz="2100" u="sng" dirty="0" err="1" smtClean="0">
                <a:latin typeface="Consolas" panose="020B0609020204030204" pitchFamily="49" charset="0"/>
              </a:rPr>
              <a:t>pivot_wider</a:t>
            </a:r>
            <a:r>
              <a:rPr lang="en-US" sz="2100" u="sng" dirty="0" smtClean="0">
                <a:latin typeface="Consolas" panose="020B0609020204030204" pitchFamily="49" charset="0"/>
              </a:rPr>
              <a:t>()</a:t>
            </a:r>
            <a:r>
              <a:rPr lang="en-US" sz="2100" dirty="0" smtClean="0"/>
              <a:t>: used when an observation is scattered across </a:t>
            </a:r>
            <a:r>
              <a:rPr lang="en-US" sz="2100" dirty="0" smtClean="0">
                <a:solidFill>
                  <a:srgbClr val="FF0000"/>
                </a:solidFill>
              </a:rPr>
              <a:t>rows</a:t>
            </a:r>
            <a:endParaRPr lang="en-US" sz="2100" dirty="0">
              <a:solidFill>
                <a:srgbClr val="FF0000"/>
              </a:solidFill>
            </a:endParaRPr>
          </a:p>
        </p:txBody>
      </p:sp>
      <p:sp>
        <p:nvSpPr>
          <p:cNvPr id="9" name="TextBox 8"/>
          <p:cNvSpPr txBox="1"/>
          <p:nvPr/>
        </p:nvSpPr>
        <p:spPr>
          <a:xfrm>
            <a:off x="76200" y="4203768"/>
            <a:ext cx="4464684" cy="507831"/>
          </a:xfrm>
          <a:prstGeom prst="rect">
            <a:avLst/>
          </a:prstGeom>
          <a:noFill/>
        </p:spPr>
        <p:txBody>
          <a:bodyPr wrap="none" rtlCol="0">
            <a:spAutoFit/>
          </a:bodyPr>
          <a:lstStyle/>
          <a:p>
            <a:r>
              <a:rPr lang="en-US" sz="2700" dirty="0">
                <a:solidFill>
                  <a:schemeClr val="tx1">
                    <a:lumMod val="75000"/>
                    <a:lumOff val="25000"/>
                  </a:schemeClr>
                </a:solidFill>
              </a:rPr>
              <a:t>Data tidying </a:t>
            </a:r>
            <a:r>
              <a:rPr lang="en-US" sz="2700" dirty="0" smtClean="0">
                <a:solidFill>
                  <a:schemeClr val="tx1">
                    <a:lumMod val="75000"/>
                    <a:lumOff val="25000"/>
                  </a:schemeClr>
                </a:solidFill>
              </a:rPr>
              <a:t>verb: </a:t>
            </a:r>
            <a:r>
              <a:rPr lang="en-US" sz="2700" dirty="0" err="1">
                <a:solidFill>
                  <a:schemeClr val="tx1">
                    <a:lumMod val="75000"/>
                    <a:lumOff val="25000"/>
                  </a:schemeClr>
                </a:solidFill>
              </a:rPr>
              <a:t>pivot_wider</a:t>
            </a:r>
            <a:endParaRPr lang="en-US" sz="2700" dirty="0">
              <a:solidFill>
                <a:schemeClr val="tx1">
                  <a:lumMod val="75000"/>
                  <a:lumOff val="25000"/>
                </a:schemeClr>
              </a:solidFill>
            </a:endParaRPr>
          </a:p>
        </p:txBody>
      </p:sp>
      <p:sp>
        <p:nvSpPr>
          <p:cNvPr id="10" name="TextBox 9"/>
          <p:cNvSpPr txBox="1"/>
          <p:nvPr/>
        </p:nvSpPr>
        <p:spPr>
          <a:xfrm>
            <a:off x="0" y="2140208"/>
            <a:ext cx="4959681"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type           count</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cases            745</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population  19987071</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cases           2666</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population  20595360</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cases          37737</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population 172006362</a:t>
            </a:r>
          </a:p>
        </p:txBody>
      </p:sp>
      <p:sp>
        <p:nvSpPr>
          <p:cNvPr id="11" name="TextBox 10"/>
          <p:cNvSpPr txBox="1"/>
          <p:nvPr/>
        </p:nvSpPr>
        <p:spPr>
          <a:xfrm>
            <a:off x="5145480" y="2202975"/>
            <a:ext cx="3962400"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cases population</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1999    745   19987071</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2000   2666   20595360</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1999  37737  172006362</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2000  80488  174504898</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1999 212258 1272915272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2000 213766 1280428583</a:t>
            </a:r>
          </a:p>
        </p:txBody>
      </p:sp>
      <p:sp>
        <p:nvSpPr>
          <p:cNvPr id="12" name="Right Arrow 11"/>
          <p:cNvSpPr/>
          <p:nvPr/>
        </p:nvSpPr>
        <p:spPr>
          <a:xfrm>
            <a:off x="4370001" y="2713846"/>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658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1072203"/>
            <a:ext cx="8161020" cy="580915"/>
          </a:xfrm>
        </p:spPr>
        <p:txBody>
          <a:bodyPr>
            <a:noAutofit/>
          </a:bodyPr>
          <a:lstStyle/>
          <a:p>
            <a:r>
              <a:rPr lang="en-US" sz="3600" dirty="0" smtClean="0"/>
              <a:t>Mess #2: One observation in multiple rows</a:t>
            </a:r>
            <a:endParaRPr lang="en-US" sz="3600" dirty="0"/>
          </a:p>
        </p:txBody>
      </p:sp>
      <p:sp>
        <p:nvSpPr>
          <p:cNvPr id="8" name="Rectangle 7"/>
          <p:cNvSpPr/>
          <p:nvPr/>
        </p:nvSpPr>
        <p:spPr>
          <a:xfrm>
            <a:off x="503740" y="5192942"/>
            <a:ext cx="8411660" cy="738664"/>
          </a:xfrm>
          <a:prstGeom prst="rect">
            <a:avLst/>
          </a:prstGeom>
        </p:spPr>
        <p:txBody>
          <a:bodyPr wrap="square">
            <a:spAutoFit/>
          </a:bodyPr>
          <a:lstStyle/>
          <a:p>
            <a:r>
              <a:rPr lang="en-US" sz="2100" dirty="0" smtClean="0">
                <a:latin typeface="Consolas" panose="020B0609020204030204" pitchFamily="49" charset="0"/>
                <a:cs typeface="Courier New" panose="02070309020205020404" pitchFamily="49" charset="0"/>
              </a:rPr>
              <a:t>table2 </a:t>
            </a:r>
            <a:r>
              <a:rPr lang="en-US" sz="2100" dirty="0">
                <a:latin typeface="Consolas" panose="020B0609020204030204" pitchFamily="49" charset="0"/>
                <a:cs typeface="Courier New" panose="02070309020205020404" pitchFamily="49" charset="0"/>
              </a:rPr>
              <a:t>%&gt;%</a:t>
            </a:r>
          </a:p>
          <a:p>
            <a:r>
              <a:rPr lang="en-US" sz="2100" dirty="0">
                <a:latin typeface="Consolas" panose="020B0609020204030204" pitchFamily="49" charset="0"/>
                <a:cs typeface="Courier New" panose="02070309020205020404" pitchFamily="49" charset="0"/>
              </a:rPr>
              <a:t>    </a:t>
            </a:r>
            <a:r>
              <a:rPr lang="en-US" sz="2100" b="1" dirty="0" err="1">
                <a:solidFill>
                  <a:srgbClr val="FF0000"/>
                </a:solidFill>
                <a:latin typeface="Consolas" panose="020B0609020204030204" pitchFamily="49" charset="0"/>
                <a:cs typeface="Courier New" panose="02070309020205020404" pitchFamily="49" charset="0"/>
              </a:rPr>
              <a:t>pivot_wider</a:t>
            </a:r>
            <a:r>
              <a:rPr lang="en-US" sz="2100" b="1" dirty="0">
                <a:solidFill>
                  <a:srgbClr val="FF0000"/>
                </a:solidFill>
                <a:latin typeface="Consolas" panose="020B0609020204030204" pitchFamily="49" charset="0"/>
                <a:cs typeface="Courier New" panose="02070309020205020404" pitchFamily="49" charset="0"/>
              </a:rPr>
              <a:t>(</a:t>
            </a:r>
            <a:r>
              <a:rPr lang="en-US" sz="2100" b="1" dirty="0" err="1">
                <a:solidFill>
                  <a:srgbClr val="FF0000"/>
                </a:solidFill>
                <a:latin typeface="Consolas" panose="020B0609020204030204" pitchFamily="49" charset="0"/>
                <a:cs typeface="Courier New" panose="02070309020205020404" pitchFamily="49" charset="0"/>
              </a:rPr>
              <a:t>names_from</a:t>
            </a:r>
            <a:r>
              <a:rPr lang="en-US" sz="2100" b="1" dirty="0">
                <a:solidFill>
                  <a:srgbClr val="FF0000"/>
                </a:solidFill>
                <a:latin typeface="Consolas" panose="020B0609020204030204" pitchFamily="49" charset="0"/>
                <a:cs typeface="Courier New" panose="02070309020205020404" pitchFamily="49" charset="0"/>
              </a:rPr>
              <a:t> = type, </a:t>
            </a:r>
            <a:r>
              <a:rPr lang="en-US" sz="2100" b="1" dirty="0" err="1">
                <a:solidFill>
                  <a:srgbClr val="FF0000"/>
                </a:solidFill>
                <a:latin typeface="Consolas" panose="020B0609020204030204" pitchFamily="49" charset="0"/>
                <a:cs typeface="Courier New" panose="02070309020205020404" pitchFamily="49" charset="0"/>
              </a:rPr>
              <a:t>values_from</a:t>
            </a:r>
            <a:r>
              <a:rPr lang="en-US" sz="2100" b="1" dirty="0">
                <a:solidFill>
                  <a:srgbClr val="FF0000"/>
                </a:solidFill>
                <a:latin typeface="Consolas" panose="020B0609020204030204" pitchFamily="49" charset="0"/>
                <a:cs typeface="Courier New" panose="02070309020205020404" pitchFamily="49" charset="0"/>
              </a:rPr>
              <a:t> = count)</a:t>
            </a:r>
          </a:p>
        </p:txBody>
      </p:sp>
      <p:pic>
        <p:nvPicPr>
          <p:cNvPr id="3" name="Picture 2" descr="Values from rows where key=cases go into the new column called cases.&#10;Values from rows where key=population go into the new column called population." title="Spreading non-tidy table into a tidy data tab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5370" y="1629004"/>
            <a:ext cx="7620000" cy="3563938"/>
          </a:xfrm>
          <a:prstGeom prst="rect">
            <a:avLst/>
          </a:prstGeom>
        </p:spPr>
      </p:pic>
      <p:grpSp>
        <p:nvGrpSpPr>
          <p:cNvPr id="6" name="Group 5"/>
          <p:cNvGrpSpPr/>
          <p:nvPr/>
        </p:nvGrpSpPr>
        <p:grpSpPr>
          <a:xfrm>
            <a:off x="3332930" y="1926694"/>
            <a:ext cx="1191035" cy="188089"/>
            <a:chOff x="3332930" y="1926694"/>
            <a:chExt cx="1191035" cy="188089"/>
          </a:xfrm>
        </p:grpSpPr>
        <p:sp>
          <p:nvSpPr>
            <p:cNvPr id="9" name="TextBox 8"/>
            <p:cNvSpPr txBox="1"/>
            <p:nvPr/>
          </p:nvSpPr>
          <p:spPr>
            <a:xfrm>
              <a:off x="3332930" y="1930117"/>
              <a:ext cx="553270" cy="184666"/>
            </a:xfrm>
            <a:prstGeom prst="rect">
              <a:avLst/>
            </a:prstGeom>
            <a:solidFill>
              <a:schemeClr val="accent6"/>
            </a:solidFill>
          </p:spPr>
          <p:txBody>
            <a:bodyPr wrap="square" lIns="0" tIns="0" rIns="0" bIns="0" rtlCol="0">
              <a:spAutoFit/>
            </a:bodyPr>
            <a:lstStyle/>
            <a:p>
              <a:pPr algn="ctr"/>
              <a:r>
                <a:rPr lang="en-US" sz="1200" dirty="0" smtClean="0">
                  <a:latin typeface="Consolas" panose="020B0609020204030204" pitchFamily="49" charset="0"/>
                </a:rPr>
                <a:t>type</a:t>
              </a:r>
              <a:endParaRPr lang="en-US" sz="1200" dirty="0">
                <a:latin typeface="Consolas" panose="020B0609020204030204" pitchFamily="49" charset="0"/>
              </a:endParaRPr>
            </a:p>
          </p:txBody>
        </p:sp>
        <p:sp>
          <p:nvSpPr>
            <p:cNvPr id="10" name="TextBox 9"/>
            <p:cNvSpPr txBox="1"/>
            <p:nvPr/>
          </p:nvSpPr>
          <p:spPr>
            <a:xfrm>
              <a:off x="3970695" y="1926694"/>
              <a:ext cx="553270" cy="184666"/>
            </a:xfrm>
            <a:prstGeom prst="rect">
              <a:avLst/>
            </a:prstGeom>
            <a:solidFill>
              <a:schemeClr val="accent6"/>
            </a:solidFill>
          </p:spPr>
          <p:txBody>
            <a:bodyPr wrap="square" lIns="0" tIns="0" rIns="0" bIns="0" rtlCol="0">
              <a:spAutoFit/>
            </a:bodyPr>
            <a:lstStyle/>
            <a:p>
              <a:pPr algn="ctr"/>
              <a:r>
                <a:rPr lang="en-US" sz="1200" dirty="0" smtClean="0">
                  <a:latin typeface="Consolas" panose="020B0609020204030204" pitchFamily="49" charset="0"/>
                </a:rPr>
                <a:t>count</a:t>
              </a:r>
              <a:endParaRPr lang="en-US" sz="1200" dirty="0">
                <a:latin typeface="Consolas" panose="020B0609020204030204" pitchFamily="49" charset="0"/>
              </a:endParaRPr>
            </a:p>
          </p:txBody>
        </p:sp>
      </p:grpSp>
    </p:spTree>
    <p:extLst>
      <p:ext uri="{BB962C8B-B14F-4D97-AF65-F5344CB8AC3E}">
        <p14:creationId xmlns:p14="http://schemas.microsoft.com/office/powerpoint/2010/main" val="2624572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2203"/>
            <a:ext cx="9144000" cy="580915"/>
          </a:xfrm>
        </p:spPr>
        <p:txBody>
          <a:bodyPr>
            <a:noAutofit/>
          </a:bodyPr>
          <a:lstStyle/>
          <a:p>
            <a:r>
              <a:rPr lang="en-US" sz="3200" dirty="0"/>
              <a:t>Mess #3: Multiple variables stored in one column</a:t>
            </a:r>
          </a:p>
        </p:txBody>
      </p:sp>
      <p:sp>
        <p:nvSpPr>
          <p:cNvPr id="5" name="TextBox 4"/>
          <p:cNvSpPr txBox="1"/>
          <p:nvPr/>
        </p:nvSpPr>
        <p:spPr>
          <a:xfrm>
            <a:off x="299085" y="1770876"/>
            <a:ext cx="1758815" cy="369332"/>
          </a:xfrm>
          <a:prstGeom prst="rect">
            <a:avLst/>
          </a:prstGeom>
          <a:noFill/>
        </p:spPr>
        <p:txBody>
          <a:bodyPr wrap="none" rtlCol="0">
            <a:spAutoFit/>
          </a:bodyPr>
          <a:lstStyle/>
          <a:p>
            <a:r>
              <a:rPr lang="en-US" dirty="0" smtClean="0"/>
              <a:t>Messy (</a:t>
            </a:r>
            <a:r>
              <a:rPr lang="en-US" dirty="0" smtClean="0">
                <a:latin typeface="Consolas" panose="020B0609020204030204" pitchFamily="49" charset="0"/>
              </a:rPr>
              <a:t>table3</a:t>
            </a:r>
            <a:r>
              <a:rPr lang="en-US" dirty="0" smtClean="0"/>
              <a:t>)</a:t>
            </a:r>
            <a:endParaRPr lang="en-US" dirty="0"/>
          </a:p>
        </p:txBody>
      </p:sp>
      <p:sp>
        <p:nvSpPr>
          <p:cNvPr id="7" name="TextBox 6"/>
          <p:cNvSpPr txBox="1"/>
          <p:nvPr/>
        </p:nvSpPr>
        <p:spPr>
          <a:xfrm>
            <a:off x="6514140" y="1770876"/>
            <a:ext cx="612540" cy="369332"/>
          </a:xfrm>
          <a:prstGeom prst="rect">
            <a:avLst/>
          </a:prstGeom>
          <a:noFill/>
        </p:spPr>
        <p:txBody>
          <a:bodyPr wrap="none" rtlCol="0">
            <a:spAutoFit/>
          </a:bodyPr>
          <a:lstStyle/>
          <a:p>
            <a:r>
              <a:rPr lang="en-US" dirty="0" smtClean="0"/>
              <a:t>Tidy</a:t>
            </a:r>
            <a:endParaRPr lang="en-US" dirty="0"/>
          </a:p>
        </p:txBody>
      </p:sp>
      <p:sp>
        <p:nvSpPr>
          <p:cNvPr id="8" name="Rectangle 7"/>
          <p:cNvSpPr/>
          <p:nvPr/>
        </p:nvSpPr>
        <p:spPr>
          <a:xfrm>
            <a:off x="194309" y="4801374"/>
            <a:ext cx="6854191" cy="738664"/>
          </a:xfrm>
          <a:prstGeom prst="rect">
            <a:avLst/>
          </a:prstGeom>
        </p:spPr>
        <p:txBody>
          <a:bodyPr wrap="square">
            <a:spAutoFit/>
          </a:bodyPr>
          <a:lstStyle/>
          <a:p>
            <a:r>
              <a:rPr lang="en-US" sz="2100" u="sng" dirty="0" smtClean="0"/>
              <a:t>Separate</a:t>
            </a:r>
            <a:r>
              <a:rPr lang="en-US" sz="2100" dirty="0" smtClean="0"/>
              <a:t>: split rate column</a:t>
            </a:r>
          </a:p>
          <a:p>
            <a:r>
              <a:rPr lang="en-US" sz="2100" dirty="0" smtClean="0"/>
              <a:t>Default: use non-alphanumeric character as separator </a:t>
            </a:r>
            <a:endParaRPr lang="en-US" sz="2100" dirty="0"/>
          </a:p>
        </p:txBody>
      </p:sp>
      <p:sp>
        <p:nvSpPr>
          <p:cNvPr id="9" name="TextBox 8"/>
          <p:cNvSpPr txBox="1"/>
          <p:nvPr/>
        </p:nvSpPr>
        <p:spPr>
          <a:xfrm>
            <a:off x="76200" y="4203768"/>
            <a:ext cx="3983783" cy="507831"/>
          </a:xfrm>
          <a:prstGeom prst="rect">
            <a:avLst/>
          </a:prstGeom>
          <a:noFill/>
        </p:spPr>
        <p:txBody>
          <a:bodyPr wrap="none" rtlCol="0">
            <a:spAutoFit/>
          </a:bodyPr>
          <a:lstStyle/>
          <a:p>
            <a:r>
              <a:rPr lang="en-US" sz="2700" dirty="0">
                <a:solidFill>
                  <a:schemeClr val="tx1">
                    <a:lumMod val="75000"/>
                    <a:lumOff val="25000"/>
                  </a:schemeClr>
                </a:solidFill>
              </a:rPr>
              <a:t>Data tidying </a:t>
            </a:r>
            <a:r>
              <a:rPr lang="en-US" sz="2700" dirty="0" smtClean="0">
                <a:solidFill>
                  <a:schemeClr val="tx1">
                    <a:lumMod val="75000"/>
                    <a:lumOff val="25000"/>
                  </a:schemeClr>
                </a:solidFill>
              </a:rPr>
              <a:t>verb: Separate</a:t>
            </a:r>
            <a:endParaRPr lang="en-US" sz="2700" dirty="0">
              <a:solidFill>
                <a:schemeClr val="tx1">
                  <a:lumMod val="75000"/>
                  <a:lumOff val="25000"/>
                </a:schemeClr>
              </a:solidFill>
            </a:endParaRPr>
          </a:p>
        </p:txBody>
      </p:sp>
      <p:sp>
        <p:nvSpPr>
          <p:cNvPr id="10" name="TextBox 9"/>
          <p:cNvSpPr txBox="1"/>
          <p:nvPr/>
        </p:nvSpPr>
        <p:spPr>
          <a:xfrm>
            <a:off x="0" y="2140208"/>
            <a:ext cx="4049575"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rate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745/19987071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2666/20595360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37737/172006362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80488/174504898  </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213766/1280428583</a:t>
            </a:r>
          </a:p>
        </p:txBody>
      </p:sp>
      <p:sp>
        <p:nvSpPr>
          <p:cNvPr id="11" name="TextBox 10"/>
          <p:cNvSpPr txBox="1"/>
          <p:nvPr/>
        </p:nvSpPr>
        <p:spPr>
          <a:xfrm>
            <a:off x="5067300" y="2250946"/>
            <a:ext cx="3962400"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cases  population</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1999 745    19987071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2000 2666   20595360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1999 37737  172006362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2000 80488  174504898 </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1999 212258 1272915272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2000 213766 1280428583</a:t>
            </a:r>
          </a:p>
        </p:txBody>
      </p:sp>
      <p:sp>
        <p:nvSpPr>
          <p:cNvPr id="12" name="Right Arrow 11"/>
          <p:cNvSpPr/>
          <p:nvPr/>
        </p:nvSpPr>
        <p:spPr>
          <a:xfrm>
            <a:off x="4370001" y="2713846"/>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9482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99085" y="1770876"/>
            <a:ext cx="1808508" cy="369332"/>
          </a:xfrm>
          <a:prstGeom prst="rect">
            <a:avLst/>
          </a:prstGeom>
          <a:noFill/>
        </p:spPr>
        <p:txBody>
          <a:bodyPr wrap="none" rtlCol="0">
            <a:spAutoFit/>
          </a:bodyPr>
          <a:lstStyle/>
          <a:p>
            <a:r>
              <a:rPr lang="en-US" dirty="0" smtClean="0"/>
              <a:t>Messy (</a:t>
            </a:r>
            <a:r>
              <a:rPr lang="en-US" dirty="0" smtClean="0">
                <a:latin typeface="Consolas" panose="020B0609020204030204" pitchFamily="49" charset="0"/>
              </a:rPr>
              <a:t>table3)</a:t>
            </a:r>
            <a:endParaRPr lang="en-US" dirty="0"/>
          </a:p>
        </p:txBody>
      </p:sp>
      <p:sp>
        <p:nvSpPr>
          <p:cNvPr id="7" name="TextBox 6"/>
          <p:cNvSpPr txBox="1"/>
          <p:nvPr/>
        </p:nvSpPr>
        <p:spPr>
          <a:xfrm>
            <a:off x="6514140" y="1770876"/>
            <a:ext cx="612540" cy="369332"/>
          </a:xfrm>
          <a:prstGeom prst="rect">
            <a:avLst/>
          </a:prstGeom>
          <a:noFill/>
        </p:spPr>
        <p:txBody>
          <a:bodyPr wrap="none" rtlCol="0">
            <a:spAutoFit/>
          </a:bodyPr>
          <a:lstStyle/>
          <a:p>
            <a:r>
              <a:rPr lang="en-US" dirty="0" smtClean="0"/>
              <a:t>Tidy</a:t>
            </a:r>
            <a:endParaRPr lang="en-US" dirty="0"/>
          </a:p>
        </p:txBody>
      </p:sp>
      <p:sp>
        <p:nvSpPr>
          <p:cNvPr id="8" name="Rectangle 7"/>
          <p:cNvSpPr/>
          <p:nvPr/>
        </p:nvSpPr>
        <p:spPr>
          <a:xfrm>
            <a:off x="194309" y="4801374"/>
            <a:ext cx="8111491" cy="1354217"/>
          </a:xfrm>
          <a:prstGeom prst="rect">
            <a:avLst/>
          </a:prstGeom>
        </p:spPr>
        <p:txBody>
          <a:bodyPr wrap="square">
            <a:spAutoFit/>
          </a:bodyPr>
          <a:lstStyle/>
          <a:p>
            <a:r>
              <a:rPr lang="en-US" sz="2100" u="sng" dirty="0" smtClean="0"/>
              <a:t>Separate</a:t>
            </a:r>
            <a:r>
              <a:rPr lang="en-US" sz="2100" dirty="0" smtClean="0"/>
              <a:t>: split rate column </a:t>
            </a:r>
          </a:p>
          <a:p>
            <a:endParaRPr lang="en-US" sz="2100" dirty="0" smtClean="0"/>
          </a:p>
          <a:p>
            <a:r>
              <a:rPr lang="en-US" sz="2000" dirty="0">
                <a:latin typeface="Consolas" panose="020B0609020204030204" pitchFamily="49" charset="0"/>
              </a:rPr>
              <a:t>table3</a:t>
            </a:r>
            <a:r>
              <a:rPr lang="en-US" sz="2000" b="1" dirty="0" smtClean="0">
                <a:solidFill>
                  <a:srgbClr val="FF0000"/>
                </a:solidFill>
                <a:latin typeface="Consolas" panose="020B0609020204030204" pitchFamily="49" charset="0"/>
                <a:cs typeface="Courier New" panose="02070309020205020404" pitchFamily="49" charset="0"/>
              </a:rPr>
              <a:t> </a:t>
            </a:r>
            <a:r>
              <a:rPr lang="en-US" sz="2000" b="1" dirty="0">
                <a:solidFill>
                  <a:srgbClr val="FF0000"/>
                </a:solidFill>
                <a:latin typeface="Consolas" panose="020B0609020204030204" pitchFamily="49" charset="0"/>
                <a:cs typeface="Courier New" panose="02070309020205020404" pitchFamily="49" charset="0"/>
              </a:rPr>
              <a:t>%&gt;%</a:t>
            </a:r>
          </a:p>
          <a:p>
            <a:r>
              <a:rPr lang="en-US" sz="2000" b="1" dirty="0" smtClean="0">
                <a:solidFill>
                  <a:srgbClr val="FF0000"/>
                </a:solidFill>
                <a:latin typeface="Consolas" panose="020B0609020204030204" pitchFamily="49" charset="0"/>
                <a:cs typeface="Courier New" panose="02070309020205020404" pitchFamily="49" charset="0"/>
              </a:rPr>
              <a:t>separate(rate</a:t>
            </a:r>
            <a:r>
              <a:rPr lang="en-US" sz="2000" b="1" dirty="0">
                <a:solidFill>
                  <a:srgbClr val="FF0000"/>
                </a:solidFill>
                <a:latin typeface="Consolas" panose="020B0609020204030204" pitchFamily="49" charset="0"/>
                <a:cs typeface="Courier New" panose="02070309020205020404" pitchFamily="49" charset="0"/>
              </a:rPr>
              <a:t>, into = c("cases", "population"))</a:t>
            </a:r>
          </a:p>
        </p:txBody>
      </p:sp>
      <p:sp>
        <p:nvSpPr>
          <p:cNvPr id="9" name="TextBox 8"/>
          <p:cNvSpPr txBox="1"/>
          <p:nvPr/>
        </p:nvSpPr>
        <p:spPr>
          <a:xfrm>
            <a:off x="76200" y="4203768"/>
            <a:ext cx="3983783" cy="507831"/>
          </a:xfrm>
          <a:prstGeom prst="rect">
            <a:avLst/>
          </a:prstGeom>
          <a:noFill/>
        </p:spPr>
        <p:txBody>
          <a:bodyPr wrap="none" rtlCol="0">
            <a:spAutoFit/>
          </a:bodyPr>
          <a:lstStyle/>
          <a:p>
            <a:r>
              <a:rPr lang="en-US" sz="2700" dirty="0">
                <a:solidFill>
                  <a:schemeClr val="tx1">
                    <a:lumMod val="75000"/>
                    <a:lumOff val="25000"/>
                  </a:schemeClr>
                </a:solidFill>
              </a:rPr>
              <a:t>Data tidying </a:t>
            </a:r>
            <a:r>
              <a:rPr lang="en-US" sz="2700" dirty="0" smtClean="0">
                <a:solidFill>
                  <a:schemeClr val="tx1">
                    <a:lumMod val="75000"/>
                    <a:lumOff val="25000"/>
                  </a:schemeClr>
                </a:solidFill>
              </a:rPr>
              <a:t>verb: Separate</a:t>
            </a:r>
            <a:endParaRPr lang="en-US" sz="2700" dirty="0">
              <a:solidFill>
                <a:schemeClr val="tx1">
                  <a:lumMod val="75000"/>
                  <a:lumOff val="25000"/>
                </a:schemeClr>
              </a:solidFill>
            </a:endParaRPr>
          </a:p>
        </p:txBody>
      </p:sp>
      <p:sp>
        <p:nvSpPr>
          <p:cNvPr id="10" name="TextBox 9"/>
          <p:cNvSpPr txBox="1"/>
          <p:nvPr/>
        </p:nvSpPr>
        <p:spPr>
          <a:xfrm>
            <a:off x="0" y="2140208"/>
            <a:ext cx="4049575"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rate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745/19987071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2666/20595360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37737/172006362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80488/174504898  </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213766/1280428583</a:t>
            </a:r>
          </a:p>
        </p:txBody>
      </p:sp>
      <p:sp>
        <p:nvSpPr>
          <p:cNvPr id="11" name="TextBox 10"/>
          <p:cNvSpPr txBox="1"/>
          <p:nvPr/>
        </p:nvSpPr>
        <p:spPr>
          <a:xfrm>
            <a:off x="5067300" y="2250946"/>
            <a:ext cx="3962400" cy="1600438"/>
          </a:xfrm>
          <a:prstGeom prst="rect">
            <a:avLst/>
          </a:prstGeom>
          <a:noFill/>
        </p:spPr>
        <p:txBody>
          <a:bodyPr wrap="square" rtlCol="0">
            <a:spAutoFit/>
          </a:bodyPr>
          <a:lstStyle/>
          <a:p>
            <a:r>
              <a:rPr lang="en-US" sz="1400" u="sng" dirty="0" smtClean="0">
                <a:latin typeface="Courier New" panose="02070309020205020404" pitchFamily="49" charset="0"/>
                <a:cs typeface="Courier New" panose="02070309020205020404" pitchFamily="49" charset="0"/>
              </a:rPr>
              <a:t>country      </a:t>
            </a:r>
            <a:r>
              <a:rPr lang="en-US" sz="1400" u="sng" dirty="0">
                <a:latin typeface="Courier New" panose="02070309020205020404" pitchFamily="49" charset="0"/>
                <a:cs typeface="Courier New" panose="02070309020205020404" pitchFamily="49" charset="0"/>
              </a:rPr>
              <a:t>year cases  population</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1999 745    19987071  </a:t>
            </a:r>
          </a:p>
          <a:p>
            <a:r>
              <a:rPr lang="en-US" sz="1400" dirty="0" smtClean="0">
                <a:latin typeface="Courier New" panose="02070309020205020404" pitchFamily="49" charset="0"/>
                <a:cs typeface="Courier New" panose="02070309020205020404" pitchFamily="49" charset="0"/>
              </a:rPr>
              <a:t>Afghanistan  </a:t>
            </a:r>
            <a:r>
              <a:rPr lang="en-US" sz="1400" dirty="0">
                <a:latin typeface="Courier New" panose="02070309020205020404" pitchFamily="49" charset="0"/>
                <a:cs typeface="Courier New" panose="02070309020205020404" pitchFamily="49" charset="0"/>
              </a:rPr>
              <a:t>2000 2666   20595360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1999 37737  172006362 </a:t>
            </a:r>
          </a:p>
          <a:p>
            <a:r>
              <a:rPr lang="en-US" sz="1400" dirty="0" smtClean="0">
                <a:latin typeface="Courier New" panose="02070309020205020404" pitchFamily="49" charset="0"/>
                <a:cs typeface="Courier New" panose="02070309020205020404" pitchFamily="49" charset="0"/>
              </a:rPr>
              <a:t>Brazil       </a:t>
            </a:r>
            <a:r>
              <a:rPr lang="en-US" sz="1400" dirty="0">
                <a:latin typeface="Courier New" panose="02070309020205020404" pitchFamily="49" charset="0"/>
                <a:cs typeface="Courier New" panose="02070309020205020404" pitchFamily="49" charset="0"/>
              </a:rPr>
              <a:t>2000 80488  174504898 </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1999 212258 1272915272</a:t>
            </a:r>
          </a:p>
          <a:p>
            <a:r>
              <a:rPr lang="en-US" sz="1400" dirty="0" smtClean="0">
                <a:latin typeface="Courier New" panose="02070309020205020404" pitchFamily="49" charset="0"/>
                <a:cs typeface="Courier New" panose="02070309020205020404" pitchFamily="49" charset="0"/>
              </a:rPr>
              <a:t>China        </a:t>
            </a:r>
            <a:r>
              <a:rPr lang="en-US" sz="1400" dirty="0">
                <a:latin typeface="Courier New" panose="02070309020205020404" pitchFamily="49" charset="0"/>
                <a:cs typeface="Courier New" panose="02070309020205020404" pitchFamily="49" charset="0"/>
              </a:rPr>
              <a:t>2000 213766 1280428583</a:t>
            </a:r>
          </a:p>
        </p:txBody>
      </p:sp>
      <p:sp>
        <p:nvSpPr>
          <p:cNvPr id="12" name="Right Arrow 11"/>
          <p:cNvSpPr/>
          <p:nvPr/>
        </p:nvSpPr>
        <p:spPr>
          <a:xfrm>
            <a:off x="4370001" y="2713846"/>
            <a:ext cx="455053" cy="6746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p:nvSpPr>
        <p:spPr>
          <a:xfrm>
            <a:off x="25527" y="562391"/>
            <a:ext cx="9144000" cy="58091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pPr>
            <a:r>
              <a:rPr lang="en-US" sz="3200" dirty="0" smtClean="0"/>
              <a:t>Mess #3: Multiple variables stored in one column</a:t>
            </a:r>
            <a:endParaRPr lang="en-US" sz="3200" dirty="0"/>
          </a:p>
        </p:txBody>
      </p:sp>
    </p:spTree>
    <p:extLst>
      <p:ext uri="{BB962C8B-B14F-4D97-AF65-F5344CB8AC3E}">
        <p14:creationId xmlns:p14="http://schemas.microsoft.com/office/powerpoint/2010/main" val="3752367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work</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Consider the dataset: </a:t>
            </a:r>
            <a:r>
              <a:rPr lang="en-US" dirty="0" smtClean="0">
                <a:latin typeface="Consolas" panose="020B0609020204030204" pitchFamily="49" charset="0"/>
              </a:rPr>
              <a:t>billboard</a:t>
            </a:r>
          </a:p>
          <a:p>
            <a:pPr marL="514350" indent="-514350">
              <a:buFont typeface="+mj-lt"/>
              <a:buAutoNum type="arabicPeriod"/>
            </a:pPr>
            <a:r>
              <a:rPr lang="en-US" dirty="0" smtClean="0"/>
              <a:t>Show for each track, how many weeks it spent on the chart</a:t>
            </a:r>
          </a:p>
          <a:p>
            <a:pPr marL="514350" indent="-514350">
              <a:buFont typeface="+mj-lt"/>
              <a:buAutoNum type="arabicPeriod"/>
            </a:pPr>
            <a:r>
              <a:rPr lang="en-US" dirty="0" smtClean="0"/>
              <a:t>List tracks in decreasing order of number of weeks spent on the chart</a:t>
            </a:r>
          </a:p>
          <a:p>
            <a:pPr marL="514350" indent="-514350">
              <a:buFont typeface="+mj-lt"/>
              <a:buAutoNum type="arabicPeriod"/>
            </a:pPr>
            <a:r>
              <a:rPr lang="en-US" dirty="0"/>
              <a:t>Show for each </a:t>
            </a:r>
            <a:r>
              <a:rPr lang="en-US" dirty="0" smtClean="0"/>
              <a:t>track, its top rank</a:t>
            </a:r>
          </a:p>
          <a:p>
            <a:pPr marL="514350" indent="-514350">
              <a:buFont typeface="+mj-lt"/>
              <a:buAutoNum type="arabicPeriod"/>
            </a:pPr>
            <a:r>
              <a:rPr lang="en-US" dirty="0"/>
              <a:t>List tracks</a:t>
            </a:r>
            <a:r>
              <a:rPr lang="en-US" dirty="0" smtClean="0"/>
              <a:t> </a:t>
            </a:r>
            <a:r>
              <a:rPr lang="en-US" dirty="0"/>
              <a:t>in </a:t>
            </a:r>
            <a:r>
              <a:rPr lang="en-US" dirty="0" smtClean="0"/>
              <a:t>increasing order of its top rank</a:t>
            </a:r>
          </a:p>
          <a:p>
            <a:pPr marL="514350" indent="-514350">
              <a:buFont typeface="+mj-lt"/>
              <a:buAutoNum type="arabicPeriod"/>
            </a:pPr>
            <a:r>
              <a:rPr lang="en-US" dirty="0"/>
              <a:t>Show for each </a:t>
            </a:r>
            <a:r>
              <a:rPr lang="en-US" dirty="0" smtClean="0"/>
              <a:t>artist</a:t>
            </a:r>
            <a:r>
              <a:rPr lang="en-US" smtClean="0"/>
              <a:t>, their </a:t>
            </a:r>
            <a:r>
              <a:rPr lang="en-US" dirty="0"/>
              <a:t>top rank</a:t>
            </a:r>
          </a:p>
          <a:p>
            <a:pPr marL="514350" indent="-514350">
              <a:buFont typeface="+mj-lt"/>
              <a:buAutoNum type="arabicPeriod"/>
            </a:pPr>
            <a:r>
              <a:rPr lang="en-US" dirty="0"/>
              <a:t>List </a:t>
            </a:r>
            <a:r>
              <a:rPr lang="en-US" dirty="0" smtClean="0"/>
              <a:t>artists </a:t>
            </a:r>
            <a:r>
              <a:rPr lang="en-US" dirty="0"/>
              <a:t>in increasing order of </a:t>
            </a:r>
            <a:r>
              <a:rPr lang="en-US" dirty="0" smtClean="0"/>
              <a:t>their </a:t>
            </a:r>
            <a:r>
              <a:rPr lang="en-US" dirty="0"/>
              <a:t>top </a:t>
            </a:r>
            <a:r>
              <a:rPr lang="en-US" dirty="0" smtClean="0"/>
              <a:t>rank</a:t>
            </a:r>
          </a:p>
          <a:p>
            <a:pPr marL="514350" indent="-514350">
              <a:buFont typeface="+mj-lt"/>
              <a:buAutoNum type="arabicPeriod"/>
            </a:pPr>
            <a:r>
              <a:rPr lang="en-US" dirty="0"/>
              <a:t>List tracks </a:t>
            </a:r>
            <a:r>
              <a:rPr lang="en-US" dirty="0" smtClean="0"/>
              <a:t>that only spent one week in the charts</a:t>
            </a:r>
          </a:p>
          <a:p>
            <a:pPr marL="514350" indent="-514350">
              <a:buFont typeface="+mj-lt"/>
              <a:buAutoNum type="arabicPeriod"/>
            </a:pPr>
            <a:r>
              <a:rPr lang="en-US" dirty="0"/>
              <a:t>List tracks that only spent one week in the </a:t>
            </a:r>
            <a:r>
              <a:rPr lang="en-US" dirty="0" smtClean="0"/>
              <a:t>charts along with its artist</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TextBox 4"/>
          <p:cNvSpPr txBox="1"/>
          <p:nvPr/>
        </p:nvSpPr>
        <p:spPr>
          <a:xfrm>
            <a:off x="5105400" y="1186160"/>
            <a:ext cx="3897221" cy="461665"/>
          </a:xfrm>
          <a:prstGeom prst="rect">
            <a:avLst/>
          </a:prstGeom>
          <a:solidFill>
            <a:srgbClr val="FFC000"/>
          </a:solidFill>
        </p:spPr>
        <p:txBody>
          <a:bodyPr wrap="none" rtlCol="0">
            <a:spAutoFit/>
          </a:bodyPr>
          <a:lstStyle/>
          <a:p>
            <a:r>
              <a:rPr lang="en-US" sz="2400" dirty="0" smtClean="0"/>
              <a:t>Hint: convert to tidy data </a:t>
            </a:r>
            <a:r>
              <a:rPr lang="en-US" sz="2400" b="1" dirty="0" smtClean="0"/>
              <a:t>first</a:t>
            </a:r>
            <a:endParaRPr lang="en-US" sz="2400" b="1" dirty="0"/>
          </a:p>
        </p:txBody>
      </p:sp>
    </p:spTree>
    <p:extLst>
      <p:ext uri="{BB962C8B-B14F-4D97-AF65-F5344CB8AC3E}">
        <p14:creationId xmlns:p14="http://schemas.microsoft.com/office/powerpoint/2010/main" val="394890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dirty="0" err="1"/>
              <a:t>Kaggle</a:t>
            </a:r>
            <a:r>
              <a:rPr lang="en-US" dirty="0"/>
              <a:t> founder and CEO Anthony </a:t>
            </a:r>
            <a:r>
              <a:rPr lang="en-US" dirty="0" err="1" smtClean="0"/>
              <a:t>Goldbloom</a:t>
            </a:r>
            <a:r>
              <a:rPr lang="en-US" dirty="0" smtClean="0"/>
              <a:t>:</a:t>
            </a:r>
          </a:p>
          <a:p>
            <a:pPr marL="0" indent="0">
              <a:buNone/>
            </a:pPr>
            <a:endParaRPr lang="en-US" dirty="0" smtClean="0"/>
          </a:p>
          <a:p>
            <a:pPr marL="0" indent="0">
              <a:buNone/>
            </a:pPr>
            <a:r>
              <a:rPr lang="en-US" dirty="0" smtClean="0">
                <a:solidFill>
                  <a:srgbClr val="FF0000"/>
                </a:solidFill>
              </a:rPr>
              <a:t>“… </a:t>
            </a:r>
            <a:r>
              <a:rPr lang="en-US" dirty="0">
                <a:solidFill>
                  <a:srgbClr val="FF0000"/>
                </a:solidFill>
              </a:rPr>
              <a:t>data cleaning is a </a:t>
            </a:r>
            <a:r>
              <a:rPr lang="en-US" i="1" dirty="0">
                <a:solidFill>
                  <a:srgbClr val="FF0000"/>
                </a:solidFill>
              </a:rPr>
              <a:t>much</a:t>
            </a:r>
            <a:r>
              <a:rPr lang="en-US" dirty="0">
                <a:solidFill>
                  <a:srgbClr val="FF0000"/>
                </a:solidFill>
              </a:rPr>
              <a:t> higher proportion of data science than an outsider would expect. Actually training models is typically a relatively small proportion (less than 10 percent) of what a machine learner or data scientist does.” </a:t>
            </a:r>
            <a:endParaRPr lang="en-US" dirty="0" smtClean="0">
              <a:solidFill>
                <a:srgbClr val="FF0000"/>
              </a:solidFill>
            </a:endParaRPr>
          </a:p>
          <a:p>
            <a:r>
              <a:rPr lang="en-US" dirty="0" smtClean="0"/>
              <a:t>Survey to data scientists about </a:t>
            </a:r>
            <a:r>
              <a:rPr lang="en-US" dirty="0"/>
              <a:t>the biggest barriers faced at </a:t>
            </a:r>
            <a:r>
              <a:rPr lang="en-US" dirty="0" smtClean="0"/>
              <a:t>work</a:t>
            </a:r>
          </a:p>
          <a:p>
            <a:pPr lvl="1"/>
            <a:r>
              <a:rPr lang="en-US" dirty="0" smtClean="0"/>
              <a:t>the </a:t>
            </a:r>
            <a:r>
              <a:rPr lang="en-US" dirty="0"/>
              <a:t>most common </a:t>
            </a:r>
            <a:r>
              <a:rPr lang="en-US" dirty="0" smtClean="0"/>
              <a:t>answer: </a:t>
            </a:r>
            <a:r>
              <a:rPr lang="en-US" dirty="0"/>
              <a:t>“dirty </a:t>
            </a:r>
            <a:r>
              <a:rPr lang="en-US" dirty="0" smtClean="0"/>
              <a:t>data”</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90314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a:t>
            </a:r>
            <a:endParaRPr lang="en-US" dirty="0"/>
          </a:p>
        </p:txBody>
      </p:sp>
      <p:sp>
        <p:nvSpPr>
          <p:cNvPr id="3" name="Content Placeholder 2"/>
          <p:cNvSpPr>
            <a:spLocks noGrp="1"/>
          </p:cNvSpPr>
          <p:nvPr>
            <p:ph idx="1"/>
          </p:nvPr>
        </p:nvSpPr>
        <p:spPr/>
        <p:txBody>
          <a:bodyPr/>
          <a:lstStyle/>
          <a:p>
            <a:r>
              <a:rPr lang="en-US" b="1" dirty="0"/>
              <a:t>Data </a:t>
            </a:r>
            <a:r>
              <a:rPr lang="en-US" b="1" dirty="0" smtClean="0"/>
              <a:t>wrangling</a:t>
            </a:r>
            <a:r>
              <a:rPr lang="en-US" dirty="0" smtClean="0"/>
              <a:t>:</a:t>
            </a:r>
          </a:p>
          <a:p>
            <a:pPr lvl="1"/>
            <a:r>
              <a:rPr lang="en-US" i="1" dirty="0" smtClean="0"/>
              <a:t>transforming</a:t>
            </a:r>
            <a:r>
              <a:rPr lang="en-US" dirty="0" smtClean="0"/>
              <a:t> data from </a:t>
            </a:r>
            <a:r>
              <a:rPr lang="en-US" dirty="0"/>
              <a:t>one </a:t>
            </a:r>
            <a:r>
              <a:rPr lang="en-US" dirty="0" smtClean="0"/>
              <a:t>form </a:t>
            </a:r>
            <a:r>
              <a:rPr lang="en-US" dirty="0"/>
              <a:t>into another </a:t>
            </a:r>
            <a:r>
              <a:rPr lang="en-US" dirty="0" smtClean="0"/>
              <a:t>form </a:t>
            </a:r>
            <a:r>
              <a:rPr lang="en-US" dirty="0"/>
              <a:t>with the intent of making it more </a:t>
            </a:r>
            <a:r>
              <a:rPr lang="en-US" dirty="0" smtClean="0"/>
              <a:t>suitable for later analysis</a:t>
            </a:r>
          </a:p>
          <a:p>
            <a:r>
              <a:rPr lang="en-US" dirty="0" smtClean="0"/>
              <a:t>Also called </a:t>
            </a:r>
            <a:r>
              <a:rPr lang="en-US" b="1" dirty="0"/>
              <a:t>data </a:t>
            </a:r>
            <a:r>
              <a:rPr lang="en-US" b="1" dirty="0" smtClean="0"/>
              <a:t>munging</a:t>
            </a:r>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34456879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wrangling in </a:t>
            </a:r>
            <a:r>
              <a:rPr lang="en-US" dirty="0" err="1" smtClean="0"/>
              <a:t>Tidyverse</a:t>
            </a:r>
            <a:endParaRPr lang="en-US" dirty="0"/>
          </a:p>
        </p:txBody>
      </p:sp>
      <p:sp>
        <p:nvSpPr>
          <p:cNvPr id="3" name="Content Placeholder 2"/>
          <p:cNvSpPr>
            <a:spLocks noGrp="1"/>
          </p:cNvSpPr>
          <p:nvPr>
            <p:ph idx="1"/>
          </p:nvPr>
        </p:nvSpPr>
        <p:spPr/>
        <p:txBody>
          <a:bodyPr>
            <a:normAutofit/>
          </a:bodyPr>
          <a:lstStyle/>
          <a:p>
            <a:r>
              <a:rPr lang="en-US" dirty="0" smtClean="0"/>
              <a:t>Base R functions can be used to wrangle data</a:t>
            </a:r>
          </a:p>
          <a:p>
            <a:pPr lvl="1"/>
            <a:r>
              <a:rPr lang="en-US" dirty="0" smtClean="0"/>
              <a:t>Bracket-based </a:t>
            </a:r>
            <a:r>
              <a:rPr lang="en-US" dirty="0" err="1" smtClean="0"/>
              <a:t>subsetting</a:t>
            </a:r>
            <a:endParaRPr lang="en-US" dirty="0" smtClean="0"/>
          </a:p>
          <a:p>
            <a:r>
              <a:rPr lang="en-US" dirty="0" smtClean="0"/>
              <a:t>A more complete set of functions in </a:t>
            </a:r>
            <a:r>
              <a:rPr lang="en-US" dirty="0" err="1" smtClean="0"/>
              <a:t>tidyverse</a:t>
            </a:r>
            <a:endParaRPr lang="en-US" dirty="0" smtClean="0"/>
          </a:p>
          <a:p>
            <a:pPr lvl="1"/>
            <a:r>
              <a:rPr lang="en-US" dirty="0" err="1" smtClean="0"/>
              <a:t>tidyr</a:t>
            </a:r>
            <a:r>
              <a:rPr lang="en-US" dirty="0" smtClean="0"/>
              <a:t> </a:t>
            </a:r>
            <a:r>
              <a:rPr lang="en-US" dirty="0"/>
              <a:t>and </a:t>
            </a:r>
            <a:r>
              <a:rPr lang="en-US" dirty="0" err="1"/>
              <a:t>dplyr</a:t>
            </a:r>
            <a:r>
              <a:rPr lang="en-US" dirty="0"/>
              <a:t> packages developed by Hadley Wickham</a:t>
            </a:r>
          </a:p>
          <a:p>
            <a:r>
              <a:rPr lang="en-US" dirty="0" smtClean="0"/>
              <a:t>Called “verbs” – the language of data cleaning</a:t>
            </a:r>
          </a:p>
          <a:p>
            <a:pPr lvl="1"/>
            <a:r>
              <a:rPr lang="en-US" dirty="0" smtClean="0"/>
              <a:t>A grammar of data manipulation</a:t>
            </a:r>
          </a:p>
          <a:p>
            <a:r>
              <a:rPr lang="en-US" dirty="0" smtClean="0"/>
              <a:t>Install the </a:t>
            </a:r>
            <a:r>
              <a:rPr lang="en-US" dirty="0" err="1" smtClean="0">
                <a:latin typeface="Courier New" panose="02070309020205020404" pitchFamily="49" charset="0"/>
                <a:cs typeface="Courier New" panose="02070309020205020404" pitchFamily="49" charset="0"/>
              </a:rPr>
              <a:t>tidyverse</a:t>
            </a:r>
            <a:r>
              <a:rPr lang="en-US" dirty="0" smtClean="0"/>
              <a:t> package</a:t>
            </a:r>
          </a:p>
          <a:p>
            <a:pPr lvl="1"/>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9F33D8-5447-47F5-B4F9-489CB73D74D3}"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415329028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4680</Words>
  <Application>Microsoft Office PowerPoint</Application>
  <PresentationFormat>On-screen Show (4:3)</PresentationFormat>
  <Paragraphs>918</Paragraphs>
  <Slides>66</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Consolas</vt:lpstr>
      <vt:lpstr>Courier New</vt:lpstr>
      <vt:lpstr>Times New Roman</vt:lpstr>
      <vt:lpstr>1_Office Theme</vt:lpstr>
      <vt:lpstr>CPSC 375 Introduction to Data Science and Big Data Analytics</vt:lpstr>
      <vt:lpstr>What we will cover today</vt:lpstr>
      <vt:lpstr>An exercise in R</vt:lpstr>
      <vt:lpstr>The Data Science Process</vt:lpstr>
      <vt:lpstr>PowerPoint Presentation</vt:lpstr>
      <vt:lpstr>PowerPoint Presentation</vt:lpstr>
      <vt:lpstr>PowerPoint Presentation</vt:lpstr>
      <vt:lpstr>Data wrangling</vt:lpstr>
      <vt:lpstr>Data wrangling in Tidyverse</vt:lpstr>
      <vt:lpstr>Core data wrangling verbs</vt:lpstr>
      <vt:lpstr>filter()</vt:lpstr>
      <vt:lpstr>mpg dataset</vt:lpstr>
      <vt:lpstr>filter()</vt:lpstr>
      <vt:lpstr>select ()</vt:lpstr>
      <vt:lpstr>Select helper functions</vt:lpstr>
      <vt:lpstr>Data pipelines</vt:lpstr>
      <vt:lpstr>Data pipelines</vt:lpstr>
      <vt:lpstr>Data pipelines</vt:lpstr>
      <vt:lpstr>Classwork</vt:lpstr>
      <vt:lpstr>arrange()</vt:lpstr>
      <vt:lpstr>Classwork (arrange)</vt:lpstr>
      <vt:lpstr>Classwork (arrange)</vt:lpstr>
      <vt:lpstr>mutate()</vt:lpstr>
      <vt:lpstr>summarise()</vt:lpstr>
      <vt:lpstr>group_by()</vt:lpstr>
      <vt:lpstr>group_by + summarize</vt:lpstr>
      <vt:lpstr>group_by + summarize</vt:lpstr>
      <vt:lpstr>nyflights dataset</vt:lpstr>
      <vt:lpstr>Classwork</vt:lpstr>
      <vt:lpstr>Other data wrangling verbs</vt:lpstr>
      <vt:lpstr>slice</vt:lpstr>
      <vt:lpstr>top_n(), slice_min(), slice_max()</vt:lpstr>
      <vt:lpstr>Join</vt:lpstr>
      <vt:lpstr>Join</vt:lpstr>
      <vt:lpstr>Join types</vt:lpstr>
      <vt:lpstr>Join types</vt:lpstr>
      <vt:lpstr>Join types: left join</vt:lpstr>
      <vt:lpstr>Join types</vt:lpstr>
      <vt:lpstr>Join types</vt:lpstr>
      <vt:lpstr>Class work</vt:lpstr>
      <vt:lpstr>Join types</vt:lpstr>
      <vt:lpstr>Join types</vt:lpstr>
      <vt:lpstr>Filter join types</vt:lpstr>
      <vt:lpstr>Special values to watch out for</vt:lpstr>
      <vt:lpstr>Data structure semantics</vt:lpstr>
      <vt:lpstr>Data structure semantics</vt:lpstr>
      <vt:lpstr>Tidy data</vt:lpstr>
      <vt:lpstr>Why Tidy Data?</vt:lpstr>
      <vt:lpstr>Is this a good data way to store data?</vt:lpstr>
      <vt:lpstr>A better way to store data</vt:lpstr>
      <vt:lpstr>PowerPoint Presentation</vt:lpstr>
      <vt:lpstr>Some recent changes in tidyverse</vt:lpstr>
      <vt:lpstr>Mess #1: Column headers are values, not variable names</vt:lpstr>
      <vt:lpstr>Mess #1: Column headers are values, not variable names</vt:lpstr>
      <vt:lpstr>Data tidying verbs: pivot_longer()</vt:lpstr>
      <vt:lpstr>Mess #1: Column headers are values, not variable names</vt:lpstr>
      <vt:lpstr>Mess #1: Column headers are values, not variable names</vt:lpstr>
      <vt:lpstr>Pivot_longer()</vt:lpstr>
      <vt:lpstr>Class work</vt:lpstr>
      <vt:lpstr>Tidy Data</vt:lpstr>
      <vt:lpstr>Mess #2: One observation in multiple rows</vt:lpstr>
      <vt:lpstr>Mess #2: One observation in multiple rows</vt:lpstr>
      <vt:lpstr>Mess #2: One observation in multiple rows</vt:lpstr>
      <vt:lpstr>Mess #3: Multiple variables stored in one column</vt:lpstr>
      <vt:lpstr>PowerPoint Presentation</vt:lpstr>
      <vt:lpstr>Class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
  <cp:revision>1</cp:revision>
  <dcterms:created xsi:type="dcterms:W3CDTF">2012-09-13T21:52:26Z</dcterms:created>
  <dcterms:modified xsi:type="dcterms:W3CDTF">2021-09-21T14:24:07Z</dcterms:modified>
</cp:coreProperties>
</file>